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710"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65f05d4df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65f05d4df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65f05d4d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65f05d4d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65f05d4df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65f05d4d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65f05d4df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65f05d4df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65f05d4df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65f05d4df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65f05d4df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65f05d4df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65f05d4df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65f05d4df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565f05d4df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565f05d4df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0"/>
            <a:ext cx="8520600" cy="121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b="1" dirty="0"/>
              <a:t>PARTS OF AN ARGUMENT</a:t>
            </a:r>
            <a:endParaRPr sz="3600" b="1" dirty="0"/>
          </a:p>
        </p:txBody>
      </p:sp>
      <p:sp>
        <p:nvSpPr>
          <p:cNvPr id="55" name="Google Shape;55;p13"/>
          <p:cNvSpPr txBox="1">
            <a:spLocks noGrp="1"/>
          </p:cNvSpPr>
          <p:nvPr>
            <p:ph type="subTitle" idx="1"/>
          </p:nvPr>
        </p:nvSpPr>
        <p:spPr>
          <a:xfrm>
            <a:off x="311700" y="1217850"/>
            <a:ext cx="8520600" cy="3662700"/>
          </a:xfrm>
          <a:prstGeom prst="rect">
            <a:avLst/>
          </a:prstGeom>
        </p:spPr>
        <p:txBody>
          <a:bodyPr spcFirstLastPara="1" wrap="square" lIns="91425" tIns="91425" rIns="91425" bIns="91425" anchor="t" anchorCtr="0">
            <a:noAutofit/>
          </a:bodyPr>
          <a:lstStyle/>
          <a:p>
            <a:pPr marL="76200" lvl="0" indent="0" algn="l" rtl="0">
              <a:spcBef>
                <a:spcPts val="0"/>
              </a:spcBef>
              <a:spcAft>
                <a:spcPts val="0"/>
              </a:spcAft>
              <a:buSzPts val="2400"/>
            </a:pPr>
            <a:r>
              <a:rPr lang="en" sz="2400" b="1" dirty="0"/>
              <a:t>CLAIM: main point that tells what you think</a:t>
            </a:r>
            <a:endParaRPr sz="2400" dirty="0"/>
          </a:p>
          <a:p>
            <a:pPr marL="0" lvl="0" indent="0" algn="l" rtl="0">
              <a:spcBef>
                <a:spcPts val="0"/>
              </a:spcBef>
              <a:spcAft>
                <a:spcPts val="0"/>
              </a:spcAft>
              <a:buNone/>
            </a:pPr>
            <a:endParaRPr lang="en-US" sz="2400" dirty="0"/>
          </a:p>
          <a:p>
            <a:pPr marL="76200" lvl="0" indent="0" algn="l" rtl="0">
              <a:spcBef>
                <a:spcPts val="0"/>
              </a:spcBef>
              <a:spcAft>
                <a:spcPts val="0"/>
              </a:spcAft>
              <a:buSzPts val="2400"/>
            </a:pPr>
            <a:r>
              <a:rPr lang="en" sz="2400" b="1" dirty="0"/>
              <a:t>COUNTERCLAIM (Optional): opposite opinion of your claim (either the first or last body paragraph)</a:t>
            </a:r>
            <a:endParaRPr sz="2400" b="1" dirty="0"/>
          </a:p>
          <a:p>
            <a:pPr marL="0" lvl="0" indent="0" algn="l" rtl="0">
              <a:spcBef>
                <a:spcPts val="0"/>
              </a:spcBef>
              <a:spcAft>
                <a:spcPts val="0"/>
              </a:spcAft>
              <a:buNone/>
            </a:pPr>
            <a:endParaRPr sz="2400" dirty="0"/>
          </a:p>
          <a:p>
            <a:pPr marL="76200" lvl="0" indent="0" algn="l" rtl="0">
              <a:spcBef>
                <a:spcPts val="0"/>
              </a:spcBef>
              <a:spcAft>
                <a:spcPts val="0"/>
              </a:spcAft>
              <a:buSzPts val="2400"/>
            </a:pPr>
            <a:r>
              <a:rPr lang="en" sz="2400" b="1" dirty="0"/>
              <a:t>REASONS: explanations that tell why your claims are reasonable and can be proved</a:t>
            </a:r>
            <a:endParaRPr sz="2400" b="1" dirty="0"/>
          </a:p>
          <a:p>
            <a:pPr marL="0" lvl="0" indent="0" algn="l" rtl="0">
              <a:spcBef>
                <a:spcPts val="0"/>
              </a:spcBef>
              <a:spcAft>
                <a:spcPts val="0"/>
              </a:spcAft>
              <a:buNone/>
            </a:pPr>
            <a:endParaRPr sz="2400" dirty="0"/>
          </a:p>
          <a:p>
            <a:pPr marL="76200" lvl="0" indent="0" algn="l" rtl="0">
              <a:spcBef>
                <a:spcPts val="0"/>
              </a:spcBef>
              <a:spcAft>
                <a:spcPts val="0"/>
              </a:spcAft>
              <a:buSzPts val="2400"/>
            </a:pPr>
            <a:r>
              <a:rPr lang="en" sz="2400" b="1" dirty="0"/>
              <a:t>EVIDENCE: proof from trustworthy sources that supports your reasons and claims</a:t>
            </a:r>
            <a:endParaRPr sz="2400" b="1" dirty="0"/>
          </a:p>
          <a:p>
            <a:pPr marL="0" lvl="0" indent="0" algn="l" rtl="0">
              <a:spcBef>
                <a:spcPts val="0"/>
              </a:spcBef>
              <a:spcAft>
                <a:spcPts val="0"/>
              </a:spcAft>
              <a:buNone/>
            </a:pPr>
            <a:endParaRPr dirty="0"/>
          </a:p>
          <a:p>
            <a:pPr marL="0" lvl="0" indent="0" algn="ctr" rtl="0">
              <a:spcBef>
                <a:spcPts val="0"/>
              </a:spcBef>
              <a:spcAft>
                <a:spcPts val="0"/>
              </a:spcAft>
              <a:buNone/>
            </a:pPr>
            <a:endParaRPr dirty="0"/>
          </a:p>
          <a:p>
            <a:pPr marL="0" lvl="0" indent="0" algn="ctr" rtl="0">
              <a:spcBef>
                <a:spcPts val="0"/>
              </a:spcBef>
              <a:spcAft>
                <a:spcPts val="0"/>
              </a:spcAft>
              <a:buNone/>
            </a:pPr>
            <a:endParaRPr dirty="0"/>
          </a:p>
          <a:p>
            <a:pPr marL="0" lvl="0" indent="0" algn="ctr" rtl="0">
              <a:spcBef>
                <a:spcPts val="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311700" y="0"/>
            <a:ext cx="8520600" cy="896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b="1"/>
              <a:t>Outline for an Five-Paragraph Essay</a:t>
            </a:r>
            <a:endParaRPr sz="3600" b="1"/>
          </a:p>
        </p:txBody>
      </p:sp>
      <p:sp>
        <p:nvSpPr>
          <p:cNvPr id="61" name="Google Shape;61;p14"/>
          <p:cNvSpPr txBox="1">
            <a:spLocks noGrp="1"/>
          </p:cNvSpPr>
          <p:nvPr>
            <p:ph type="subTitle" idx="1"/>
          </p:nvPr>
        </p:nvSpPr>
        <p:spPr>
          <a:xfrm>
            <a:off x="311700" y="896700"/>
            <a:ext cx="8520600" cy="398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400" b="1"/>
              <a:t>Paragraph 1: Introduction</a:t>
            </a:r>
            <a:endParaRPr sz="2400" b="1"/>
          </a:p>
          <a:p>
            <a:pPr marL="0" lvl="0" indent="0" algn="l" rtl="0">
              <a:spcBef>
                <a:spcPts val="0"/>
              </a:spcBef>
              <a:spcAft>
                <a:spcPts val="0"/>
              </a:spcAft>
              <a:buNone/>
            </a:pPr>
            <a:endParaRPr sz="2400" b="1"/>
          </a:p>
          <a:p>
            <a:pPr marL="0" lvl="0" indent="0" algn="l" rtl="0">
              <a:spcBef>
                <a:spcPts val="0"/>
              </a:spcBef>
              <a:spcAft>
                <a:spcPts val="0"/>
              </a:spcAft>
              <a:buClr>
                <a:schemeClr val="dk1"/>
              </a:buClr>
              <a:buSzPts val="1100"/>
              <a:buFont typeface="Arial"/>
              <a:buNone/>
            </a:pPr>
            <a:r>
              <a:rPr lang="en" sz="2400" b="1"/>
              <a:t>Paragraph 2: Body Paragraph</a:t>
            </a:r>
            <a:endParaRPr sz="2400" b="1"/>
          </a:p>
          <a:p>
            <a:pPr marL="0" lvl="0" indent="0" algn="l" rtl="0">
              <a:spcBef>
                <a:spcPts val="0"/>
              </a:spcBef>
              <a:spcAft>
                <a:spcPts val="0"/>
              </a:spcAft>
              <a:buNone/>
            </a:pPr>
            <a:endParaRPr sz="2400" b="1"/>
          </a:p>
          <a:p>
            <a:pPr marL="0" lvl="0" indent="0" algn="l" rtl="0">
              <a:spcBef>
                <a:spcPts val="0"/>
              </a:spcBef>
              <a:spcAft>
                <a:spcPts val="0"/>
              </a:spcAft>
              <a:buClr>
                <a:schemeClr val="dk1"/>
              </a:buClr>
              <a:buSzPts val="1100"/>
              <a:buFont typeface="Arial"/>
              <a:buNone/>
            </a:pPr>
            <a:r>
              <a:rPr lang="en" sz="2400" b="1"/>
              <a:t>Paragraph 3: Body Paragraph</a:t>
            </a:r>
            <a:endParaRPr sz="2400" b="1"/>
          </a:p>
          <a:p>
            <a:pPr marL="0" lvl="0" indent="0" algn="l" rtl="0">
              <a:spcBef>
                <a:spcPts val="0"/>
              </a:spcBef>
              <a:spcAft>
                <a:spcPts val="0"/>
              </a:spcAft>
              <a:buNone/>
            </a:pPr>
            <a:endParaRPr sz="2400" b="1"/>
          </a:p>
          <a:p>
            <a:pPr marL="0" lvl="0" indent="0" algn="l" rtl="0">
              <a:spcBef>
                <a:spcPts val="0"/>
              </a:spcBef>
              <a:spcAft>
                <a:spcPts val="0"/>
              </a:spcAft>
              <a:buClr>
                <a:schemeClr val="dk1"/>
              </a:buClr>
              <a:buSzPts val="1100"/>
              <a:buFont typeface="Arial"/>
              <a:buNone/>
            </a:pPr>
            <a:r>
              <a:rPr lang="en" sz="2400" b="1"/>
              <a:t>Paragraph 4: Body Paragraph</a:t>
            </a:r>
            <a:endParaRPr sz="2400" b="1"/>
          </a:p>
          <a:p>
            <a:pPr marL="0" lvl="0" indent="0" algn="l" rtl="0">
              <a:spcBef>
                <a:spcPts val="0"/>
              </a:spcBef>
              <a:spcAft>
                <a:spcPts val="0"/>
              </a:spcAft>
              <a:buNone/>
            </a:pPr>
            <a:endParaRPr sz="2400" b="1"/>
          </a:p>
          <a:p>
            <a:pPr marL="0" lvl="0" indent="0" algn="l" rtl="0">
              <a:spcBef>
                <a:spcPts val="0"/>
              </a:spcBef>
              <a:spcAft>
                <a:spcPts val="0"/>
              </a:spcAft>
              <a:buClr>
                <a:schemeClr val="dk1"/>
              </a:buClr>
              <a:buSzPts val="1100"/>
              <a:buFont typeface="Arial"/>
              <a:buNone/>
            </a:pPr>
            <a:r>
              <a:rPr lang="en" sz="2400" b="1"/>
              <a:t>Paragraph 5: Conclusion</a:t>
            </a:r>
            <a:endParaRPr sz="2400" b="1"/>
          </a:p>
          <a:p>
            <a:pPr marL="0" lvl="0" indent="0" algn="l" rtl="0">
              <a:spcBef>
                <a:spcPts val="0"/>
              </a:spcBef>
              <a:spcAft>
                <a:spcPts val="0"/>
              </a:spcAft>
              <a:buNone/>
            </a:pPr>
            <a:endParaRPr sz="2400" b="1"/>
          </a:p>
          <a:p>
            <a:pPr marL="0" lvl="0" indent="0" algn="ctr" rtl="0">
              <a:spcBef>
                <a:spcPts val="0"/>
              </a:spcBef>
              <a:spcAft>
                <a:spcPts val="0"/>
              </a:spcAft>
              <a:buNone/>
            </a:pPr>
            <a:endParaRPr/>
          </a:p>
          <a:p>
            <a:pPr marL="0" lvl="0" indent="0" algn="ctr"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311700" y="0"/>
            <a:ext cx="8520600" cy="70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b="1"/>
              <a:t>Paragraph 1: Introduction</a:t>
            </a:r>
            <a:endParaRPr sz="3600" b="1"/>
          </a:p>
        </p:txBody>
      </p:sp>
      <p:sp>
        <p:nvSpPr>
          <p:cNvPr id="67" name="Google Shape;67;p15"/>
          <p:cNvSpPr txBox="1">
            <a:spLocks noGrp="1"/>
          </p:cNvSpPr>
          <p:nvPr>
            <p:ph type="subTitle" idx="1"/>
          </p:nvPr>
        </p:nvSpPr>
        <p:spPr>
          <a:xfrm>
            <a:off x="311700" y="707700"/>
            <a:ext cx="8520600" cy="4435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t>The introductory paragraph should include the following elements: </a:t>
            </a:r>
            <a:endParaRPr sz="2400" b="1"/>
          </a:p>
          <a:p>
            <a:pPr marL="457200" lvl="0" indent="-381000" algn="l" rtl="0">
              <a:spcBef>
                <a:spcPts val="0"/>
              </a:spcBef>
              <a:spcAft>
                <a:spcPts val="0"/>
              </a:spcAft>
              <a:buSzPts val="2400"/>
              <a:buChar char="●"/>
            </a:pPr>
            <a:r>
              <a:rPr lang="en" sz="2400" b="1"/>
              <a:t>Background information/Hook:</a:t>
            </a:r>
            <a:r>
              <a:rPr lang="en" sz="2400"/>
              <a:t> Enough information necessary for your reader to understand your topic </a:t>
            </a:r>
            <a:endParaRPr sz="2400"/>
          </a:p>
          <a:p>
            <a:pPr marL="457200" lvl="0" indent="-381000" algn="l" rtl="0">
              <a:spcBef>
                <a:spcPts val="0"/>
              </a:spcBef>
              <a:spcAft>
                <a:spcPts val="0"/>
              </a:spcAft>
              <a:buSzPts val="2400"/>
              <a:buChar char="●"/>
            </a:pPr>
            <a:r>
              <a:rPr lang="en" sz="2400" b="1"/>
              <a:t>Thesis statement: </a:t>
            </a:r>
            <a:r>
              <a:rPr lang="en" sz="2400"/>
              <a:t>Indicates your paper’s topic, makes your paper’s purpose clear, and provides an overview of the </a:t>
            </a:r>
            <a:r>
              <a:rPr lang="en" sz="2400" b="1"/>
              <a:t>three main supporting points </a:t>
            </a:r>
            <a:r>
              <a:rPr lang="en" sz="2400"/>
              <a:t>that will unify the essay. The thesis statement is typically the last sentence. </a:t>
            </a:r>
            <a:endParaRPr sz="2400"/>
          </a:p>
          <a:p>
            <a:pPr marL="457200" lvl="0" indent="-381000" algn="l" rtl="0">
              <a:spcBef>
                <a:spcPts val="0"/>
              </a:spcBef>
              <a:spcAft>
                <a:spcPts val="0"/>
              </a:spcAft>
              <a:buSzPts val="2400"/>
              <a:buChar char="●"/>
            </a:pPr>
            <a:r>
              <a:rPr lang="en" sz="2400" b="1"/>
              <a:t>If you are writing in response to a text, the introduction should include the title, author, and genre of that piece.</a:t>
            </a:r>
            <a:endParaRPr sz="2400" b="1"/>
          </a:p>
          <a:p>
            <a:pPr marL="0" lvl="0" indent="0" algn="l"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311700" y="0"/>
            <a:ext cx="8520600" cy="70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b="1"/>
              <a:t>Paragraph 2: Body Paragraph</a:t>
            </a:r>
            <a:endParaRPr sz="3600" b="1"/>
          </a:p>
        </p:txBody>
      </p:sp>
      <p:sp>
        <p:nvSpPr>
          <p:cNvPr id="73" name="Google Shape;73;p16"/>
          <p:cNvSpPr txBox="1">
            <a:spLocks noGrp="1"/>
          </p:cNvSpPr>
          <p:nvPr>
            <p:ph type="subTitle" idx="1"/>
          </p:nvPr>
        </p:nvSpPr>
        <p:spPr>
          <a:xfrm>
            <a:off x="311700" y="707700"/>
            <a:ext cx="8520600" cy="4435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Begins with a</a:t>
            </a:r>
            <a:r>
              <a:rPr lang="en" sz="2400" b="1"/>
              <a:t> topic sentence</a:t>
            </a:r>
            <a:r>
              <a:rPr lang="en" sz="2400"/>
              <a:t> that identifies </a:t>
            </a:r>
            <a:r>
              <a:rPr lang="en" sz="2400" b="1"/>
              <a:t>one main idea </a:t>
            </a:r>
            <a:r>
              <a:rPr lang="en" sz="2400"/>
              <a:t>that will be discussed as support or proof for the thesis statement </a:t>
            </a:r>
            <a:endParaRPr sz="2400"/>
          </a:p>
          <a:p>
            <a:pPr marL="457200" lvl="0" indent="-381000" algn="l" rtl="0">
              <a:spcBef>
                <a:spcPts val="0"/>
              </a:spcBef>
              <a:spcAft>
                <a:spcPts val="0"/>
              </a:spcAft>
              <a:buSzPts val="2400"/>
              <a:buChar char="●"/>
            </a:pPr>
            <a:r>
              <a:rPr lang="en" sz="2400" b="1"/>
              <a:t>Supporting sentences </a:t>
            </a:r>
            <a:r>
              <a:rPr lang="en" sz="2400"/>
              <a:t>use specific details, demonstrated through closely related examples or evidence, to expand and explain the main idea. Generally, a well-developed paragraph has at least five to eight sentences. </a:t>
            </a:r>
            <a:endParaRPr sz="2400"/>
          </a:p>
          <a:p>
            <a:pPr marL="457200" lvl="0" indent="-381000" algn="l" rtl="0">
              <a:spcBef>
                <a:spcPts val="0"/>
              </a:spcBef>
              <a:spcAft>
                <a:spcPts val="0"/>
              </a:spcAft>
              <a:buSzPts val="2400"/>
              <a:buChar char="●"/>
            </a:pPr>
            <a:r>
              <a:rPr lang="en" sz="2400" b="1"/>
              <a:t>Paragraph unity</a:t>
            </a:r>
            <a:r>
              <a:rPr lang="en" sz="2400"/>
              <a:t> means that all ideas in a paragraph are closely related to its topic sentence and further develop that topic sentence. That is, all sentences in a single paragraph must be unified around a central point or idea.</a:t>
            </a:r>
            <a:endParaRPr sz="2400"/>
          </a:p>
          <a:p>
            <a:pPr marL="0" lvl="0" indent="0" algn="l"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311700" y="0"/>
            <a:ext cx="8520600" cy="70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b="1"/>
              <a:t>Paragraph 3: Body Paragraph</a:t>
            </a:r>
            <a:endParaRPr sz="3600" b="1"/>
          </a:p>
        </p:txBody>
      </p:sp>
      <p:sp>
        <p:nvSpPr>
          <p:cNvPr id="79" name="Google Shape;79;p17"/>
          <p:cNvSpPr txBox="1">
            <a:spLocks noGrp="1"/>
          </p:cNvSpPr>
          <p:nvPr>
            <p:ph type="subTitle" idx="1"/>
          </p:nvPr>
        </p:nvSpPr>
        <p:spPr>
          <a:xfrm>
            <a:off x="311700" y="943625"/>
            <a:ext cx="8520600" cy="3869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This paragraph, and any subsequent body paragraph, should begin with a topic sentence that signals the reader that a </a:t>
            </a:r>
            <a:r>
              <a:rPr lang="en" sz="2400" b="1"/>
              <a:t>new idea </a:t>
            </a:r>
            <a:r>
              <a:rPr lang="en" sz="2400"/>
              <a:t>or point is being introduced.</a:t>
            </a:r>
            <a:endParaRPr sz="2400"/>
          </a:p>
          <a:p>
            <a:pPr marL="457200" lvl="0" indent="-381000" algn="l" rtl="0">
              <a:spcBef>
                <a:spcPts val="0"/>
              </a:spcBef>
              <a:spcAft>
                <a:spcPts val="0"/>
              </a:spcAft>
              <a:buSzPts val="2400"/>
              <a:buChar char="●"/>
            </a:pPr>
            <a:r>
              <a:rPr lang="en" sz="2400"/>
              <a:t>As you organize your essay, keep in mind its coherence. Coherence refers to connections among paragraphs and ideas—the logical sequence of your thoughts.</a:t>
            </a:r>
            <a:endParaRPr sz="2400"/>
          </a:p>
          <a:p>
            <a:pPr marL="457200" lvl="0" indent="-381000" algn="l" rtl="0">
              <a:spcBef>
                <a:spcPts val="0"/>
              </a:spcBef>
              <a:spcAft>
                <a:spcPts val="0"/>
              </a:spcAft>
              <a:buSzPts val="2400"/>
              <a:buChar char="●"/>
            </a:pPr>
            <a:r>
              <a:rPr lang="en" sz="2400"/>
              <a:t> Use </a:t>
            </a:r>
            <a:r>
              <a:rPr lang="en" sz="2400" b="1"/>
              <a:t>transition words or phrases</a:t>
            </a:r>
            <a:r>
              <a:rPr lang="en" sz="2400"/>
              <a:t> at the outset of your body paragraphs and to move from one idea to another </a:t>
            </a:r>
            <a:r>
              <a:rPr lang="en" sz="2400" i="1"/>
              <a:t>within </a:t>
            </a:r>
            <a:r>
              <a:rPr lang="en" sz="2400"/>
              <a:t>your paragraphs.</a:t>
            </a:r>
            <a:endParaRPr sz="2400"/>
          </a:p>
          <a:p>
            <a:pPr marL="457200" lvl="0" indent="0" algn="l"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311700" y="0"/>
            <a:ext cx="8520600" cy="70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b="1"/>
              <a:t>Paragraph 4: Body Paragraph</a:t>
            </a:r>
            <a:endParaRPr sz="3600" b="1"/>
          </a:p>
        </p:txBody>
      </p:sp>
      <p:sp>
        <p:nvSpPr>
          <p:cNvPr id="85" name="Google Shape;85;p18"/>
          <p:cNvSpPr txBox="1">
            <a:spLocks noGrp="1"/>
          </p:cNvSpPr>
          <p:nvPr>
            <p:ph type="subTitle" idx="1"/>
          </p:nvPr>
        </p:nvSpPr>
        <p:spPr>
          <a:xfrm>
            <a:off x="311700" y="943625"/>
            <a:ext cx="8520600" cy="3869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This paragraph begins with the </a:t>
            </a:r>
            <a:r>
              <a:rPr lang="en" sz="2400" b="1"/>
              <a:t>final topic sentence</a:t>
            </a:r>
            <a:r>
              <a:rPr lang="en" sz="2400"/>
              <a:t> that relates back to the remaining point mentioned in the thesis statement. Each paragraph should contain a new main idea. </a:t>
            </a:r>
            <a:endParaRPr sz="2400"/>
          </a:p>
          <a:p>
            <a:pPr marL="457200" lvl="0" indent="-381000" algn="l" rtl="0">
              <a:spcBef>
                <a:spcPts val="0"/>
              </a:spcBef>
              <a:spcAft>
                <a:spcPts val="0"/>
              </a:spcAft>
              <a:buSzPts val="2400"/>
              <a:buChar char="●"/>
            </a:pPr>
            <a:r>
              <a:rPr lang="en" sz="2400"/>
              <a:t>Again, flesh out this main idea with specific examples, details, and relevant support. </a:t>
            </a:r>
            <a:endParaRPr sz="2400"/>
          </a:p>
          <a:p>
            <a:pPr marL="457200" lvl="0" indent="-381000" algn="l" rtl="0">
              <a:spcBef>
                <a:spcPts val="0"/>
              </a:spcBef>
              <a:spcAft>
                <a:spcPts val="0"/>
              </a:spcAft>
              <a:buSzPts val="2400"/>
              <a:buChar char="●"/>
            </a:pPr>
            <a:r>
              <a:rPr lang="en" sz="2400"/>
              <a:t>Be sure to maintain paragraph unity. That is, each sentence must relate to your topic sentence.</a:t>
            </a:r>
            <a:endParaRPr sz="2400"/>
          </a:p>
          <a:p>
            <a:pPr marL="457200" lvl="0" indent="0" algn="l"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311700" y="0"/>
            <a:ext cx="8520600" cy="70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b="1"/>
              <a:t>Paragraph 5: Conclusion</a:t>
            </a:r>
            <a:endParaRPr sz="3600" b="1"/>
          </a:p>
        </p:txBody>
      </p:sp>
      <p:sp>
        <p:nvSpPr>
          <p:cNvPr id="91" name="Google Shape;91;p19"/>
          <p:cNvSpPr txBox="1">
            <a:spLocks noGrp="1"/>
          </p:cNvSpPr>
          <p:nvPr>
            <p:ph type="subTitle" idx="1"/>
          </p:nvPr>
        </p:nvSpPr>
        <p:spPr>
          <a:xfrm>
            <a:off x="311700" y="707700"/>
            <a:ext cx="8520600" cy="4435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The conclusion revisits your overall purpose for writing and often invites your reader to consider the implications of why your ideas are significant. </a:t>
            </a:r>
            <a:endParaRPr sz="2400"/>
          </a:p>
          <a:p>
            <a:pPr marL="457200" lvl="0" indent="-381000" algn="l" rtl="0">
              <a:spcBef>
                <a:spcPts val="0"/>
              </a:spcBef>
              <a:spcAft>
                <a:spcPts val="0"/>
              </a:spcAft>
              <a:buSzPts val="2400"/>
              <a:buChar char="●"/>
            </a:pPr>
            <a:r>
              <a:rPr lang="en" sz="2400"/>
              <a:t>The conclusion may restate the thesis, summarize the paper’s major points, or leave the reader with a final thought to ponder. Several other methods for writing conclusions are included on a separate Tutoring Center handout. If you choose to restate the thesis or summarize the essay’s main ideas, do not repeat the same wording from the introduction or body paragraphs. Remember not to introduce new, unrelated ideas in the conclusion.</a:t>
            </a:r>
            <a:endParaRPr sz="2400"/>
          </a:p>
          <a:p>
            <a:pPr marL="0" lvl="0" indent="0" algn="l"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311700" y="0"/>
            <a:ext cx="8520600" cy="70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b="1"/>
              <a:t>REMINDERS</a:t>
            </a:r>
            <a:endParaRPr sz="3600" b="1"/>
          </a:p>
        </p:txBody>
      </p:sp>
      <p:sp>
        <p:nvSpPr>
          <p:cNvPr id="97" name="Google Shape;97;p20"/>
          <p:cNvSpPr txBox="1">
            <a:spLocks noGrp="1"/>
          </p:cNvSpPr>
          <p:nvPr>
            <p:ph type="subTitle" idx="1"/>
          </p:nvPr>
        </p:nvSpPr>
        <p:spPr>
          <a:xfrm>
            <a:off x="311700" y="707700"/>
            <a:ext cx="8520600" cy="4435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Think of the </a:t>
            </a:r>
            <a:r>
              <a:rPr lang="en" sz="2400" b="1"/>
              <a:t>introduction and conclusion </a:t>
            </a:r>
            <a:r>
              <a:rPr lang="en" sz="2400"/>
              <a:t>as </a:t>
            </a:r>
            <a:r>
              <a:rPr lang="en" sz="2400" b="1"/>
              <a:t>“bookends” </a:t>
            </a:r>
            <a:r>
              <a:rPr lang="en" sz="2400"/>
              <a:t>that serve to hold the essay tightly together. The introduction will bring the reader into  your topic and the angle you decide to focus on, while the conclusion will bring together your ideas  for a unified essay.</a:t>
            </a:r>
            <a:endParaRPr sz="2400"/>
          </a:p>
          <a:p>
            <a:pPr marL="457200" lvl="0" indent="-381000" algn="l" rtl="0">
              <a:spcBef>
                <a:spcPts val="0"/>
              </a:spcBef>
              <a:spcAft>
                <a:spcPts val="0"/>
              </a:spcAft>
              <a:buSzPts val="2400"/>
              <a:buChar char="●"/>
            </a:pPr>
            <a:r>
              <a:rPr lang="en" sz="2400"/>
              <a:t>Have you transitioned logically from the main idea in the previous paragraph to this one? </a:t>
            </a:r>
            <a:endParaRPr sz="2400"/>
          </a:p>
          <a:p>
            <a:pPr marL="457200" lvl="0" indent="-381000" algn="l" rtl="0">
              <a:spcBef>
                <a:spcPts val="0"/>
              </a:spcBef>
              <a:spcAft>
                <a:spcPts val="0"/>
              </a:spcAft>
              <a:buSzPts val="2400"/>
              <a:buChar char="●"/>
            </a:pPr>
            <a:r>
              <a:rPr lang="en" sz="2400"/>
              <a:t>Are you making clear connections among the paragraphs and ideas?  </a:t>
            </a:r>
            <a:endParaRPr sz="2400"/>
          </a:p>
          <a:p>
            <a:pPr marL="457200" lvl="0" indent="-381000" algn="l" rtl="0">
              <a:spcBef>
                <a:spcPts val="0"/>
              </a:spcBef>
              <a:spcAft>
                <a:spcPts val="0"/>
              </a:spcAft>
              <a:buSzPts val="2400"/>
              <a:buChar char="●"/>
            </a:pPr>
            <a:r>
              <a:rPr lang="en" sz="2400"/>
              <a:t>Be sure to think about coherence during the revision stage of the writing process.</a:t>
            </a:r>
            <a:endParaRPr sz="2400"/>
          </a:p>
          <a:p>
            <a:pPr marL="457200" lvl="0" indent="0" algn="l" rtl="0">
              <a:spcBef>
                <a:spcPts val="0"/>
              </a:spcBef>
              <a:spcAft>
                <a:spcPts val="0"/>
              </a:spcAft>
              <a:buNone/>
            </a:pPr>
            <a:endParaRPr sz="2400"/>
          </a:p>
          <a:p>
            <a:pPr marL="0" lvl="0" indent="0" algn="l"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311700" y="0"/>
            <a:ext cx="8520600" cy="707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b="1"/>
              <a:t>CHECK YOUR WORK</a:t>
            </a:r>
            <a:endParaRPr sz="3600" b="1"/>
          </a:p>
        </p:txBody>
      </p:sp>
      <p:sp>
        <p:nvSpPr>
          <p:cNvPr id="103" name="Google Shape;103;p21"/>
          <p:cNvSpPr txBox="1">
            <a:spLocks noGrp="1"/>
          </p:cNvSpPr>
          <p:nvPr>
            <p:ph type="subTitle" idx="1"/>
          </p:nvPr>
        </p:nvSpPr>
        <p:spPr>
          <a:xfrm>
            <a:off x="311700" y="707700"/>
            <a:ext cx="8520600" cy="4435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Create a </a:t>
            </a:r>
            <a:r>
              <a:rPr lang="en" sz="2400" b="1"/>
              <a:t>reverse outline</a:t>
            </a:r>
            <a:r>
              <a:rPr lang="en" sz="2400"/>
              <a:t> . Number each paragraph. by the last sentence of your introduction, and the first sentence of each of your body paragraphs. The result should be:</a:t>
            </a:r>
            <a:endParaRPr sz="2400"/>
          </a:p>
          <a:p>
            <a:pPr marL="1828800" lvl="0" indent="-381000" algn="l" rtl="0">
              <a:spcBef>
                <a:spcPts val="0"/>
              </a:spcBef>
              <a:spcAft>
                <a:spcPts val="0"/>
              </a:spcAft>
              <a:buSzPts val="2400"/>
              <a:buAutoNum type="arabicPeriod"/>
            </a:pPr>
            <a:r>
              <a:rPr lang="en" sz="2400"/>
              <a:t>Thesis</a:t>
            </a:r>
            <a:endParaRPr sz="2400"/>
          </a:p>
          <a:p>
            <a:pPr marL="1828800" lvl="0" indent="-381000" algn="l" rtl="0">
              <a:spcBef>
                <a:spcPts val="0"/>
              </a:spcBef>
              <a:spcAft>
                <a:spcPts val="0"/>
              </a:spcAft>
              <a:buSzPts val="2400"/>
              <a:buAutoNum type="arabicPeriod"/>
            </a:pPr>
            <a:r>
              <a:rPr lang="en" sz="2400"/>
              <a:t>Claim #1</a:t>
            </a:r>
            <a:endParaRPr sz="2400"/>
          </a:p>
          <a:p>
            <a:pPr marL="1828800" lvl="0" indent="-381000" algn="l" rtl="0">
              <a:spcBef>
                <a:spcPts val="0"/>
              </a:spcBef>
              <a:spcAft>
                <a:spcPts val="0"/>
              </a:spcAft>
              <a:buSzPts val="2400"/>
              <a:buAutoNum type="arabicPeriod"/>
            </a:pPr>
            <a:r>
              <a:rPr lang="en" sz="2400"/>
              <a:t>Claim #2</a:t>
            </a:r>
            <a:endParaRPr sz="2400"/>
          </a:p>
          <a:p>
            <a:pPr marL="1828800" lvl="0" indent="-381000" algn="l" rtl="0">
              <a:spcBef>
                <a:spcPts val="0"/>
              </a:spcBef>
              <a:spcAft>
                <a:spcPts val="0"/>
              </a:spcAft>
              <a:buSzPts val="2400"/>
              <a:buAutoNum type="arabicPeriod"/>
            </a:pPr>
            <a:r>
              <a:rPr lang="en" sz="2400"/>
              <a:t>Claim #3</a:t>
            </a:r>
            <a:endParaRPr sz="2400"/>
          </a:p>
          <a:p>
            <a:pPr marL="1828800" lvl="0" indent="-381000" algn="l" rtl="0">
              <a:spcBef>
                <a:spcPts val="0"/>
              </a:spcBef>
              <a:spcAft>
                <a:spcPts val="0"/>
              </a:spcAft>
              <a:buSzPts val="2400"/>
              <a:buAutoNum type="arabicPeriod"/>
            </a:pPr>
            <a:r>
              <a:rPr lang="en" sz="2400"/>
              <a:t>Conclusion</a:t>
            </a:r>
            <a:endParaRPr sz="2400"/>
          </a:p>
          <a:p>
            <a:pPr marL="457200" lvl="0" indent="0" algn="l" rtl="0">
              <a:spcBef>
                <a:spcPts val="0"/>
              </a:spcBef>
              <a:spcAft>
                <a:spcPts val="0"/>
              </a:spcAft>
              <a:buNone/>
            </a:pPr>
            <a:endParaRPr sz="2400"/>
          </a:p>
          <a:p>
            <a:pPr marL="0" lvl="0" indent="0" algn="l"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685</Words>
  <Application>Microsoft Office PowerPoint</Application>
  <PresentationFormat>On-screen Show (16:9)</PresentationFormat>
  <Paragraphs>69</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Simple Light</vt:lpstr>
      <vt:lpstr>PARTS OF AN ARGUMENT</vt:lpstr>
      <vt:lpstr>Outline for an Five-Paragraph Essay</vt:lpstr>
      <vt:lpstr>Paragraph 1: Introduction</vt:lpstr>
      <vt:lpstr>Paragraph 2: Body Paragraph</vt:lpstr>
      <vt:lpstr>Paragraph 3: Body Paragraph</vt:lpstr>
      <vt:lpstr>Paragraph 4: Body Paragraph</vt:lpstr>
      <vt:lpstr>Paragraph 5: Conclusion</vt:lpstr>
      <vt:lpstr>REMINDERS</vt:lpstr>
      <vt:lpstr>CHECK YOUR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PARTS OF AN ARGUMENT</dc:title>
  <cp:lastModifiedBy>Francine Almash</cp:lastModifiedBy>
  <cp:revision>1</cp:revision>
  <dcterms:modified xsi:type="dcterms:W3CDTF">2019-11-06T13:30:31Z</dcterms:modified>
</cp:coreProperties>
</file>