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notesMasterIdLst>
    <p:notesMasterId r:id="rId9"/>
  </p:notesMasterIdLst>
  <p:sldIdLst>
    <p:sldId id="263" r:id="rId2"/>
    <p:sldId id="262" r:id="rId3"/>
    <p:sldId id="257" r:id="rId4"/>
    <p:sldId id="265" r:id="rId5"/>
    <p:sldId id="259" r:id="rId6"/>
    <p:sldId id="258" r:id="rId7"/>
    <p:sldId id="264"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235" autoAdjust="0"/>
  </p:normalViewPr>
  <p:slideViewPr>
    <p:cSldViewPr snapToGrid="0" snapToObjects="1">
      <p:cViewPr>
        <p:scale>
          <a:sx n="139" d="100"/>
          <a:sy n="139" d="100"/>
        </p:scale>
        <p:origin x="-1576"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54FFE6-8031-2B42-B14D-ED9C9C54052C}" type="datetimeFigureOut">
              <a:rPr lang="en-US" smtClean="0"/>
              <a:t>3/18/19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64FC56-E4E0-5945-9DBC-40D550F6482A}" type="slidenum">
              <a:rPr lang="en-US" smtClean="0"/>
              <a:t>‹#›</a:t>
            </a:fld>
            <a:endParaRPr lang="en-US"/>
          </a:p>
        </p:txBody>
      </p:sp>
    </p:spTree>
    <p:extLst>
      <p:ext uri="{BB962C8B-B14F-4D97-AF65-F5344CB8AC3E}">
        <p14:creationId xmlns:p14="http://schemas.microsoft.com/office/powerpoint/2010/main" val="18584138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Who will write</a:t>
            </a:r>
            <a:r>
              <a:rPr lang="en-US" baseline="0" dirty="0" smtClean="0"/>
              <a:t> on the poster? </a:t>
            </a:r>
          </a:p>
          <a:p>
            <a:r>
              <a:rPr lang="en-US" baseline="0" dirty="0" smtClean="0"/>
              <a:t>How many of your will present? At least two </a:t>
            </a:r>
          </a:p>
          <a:p>
            <a:r>
              <a:rPr lang="en-US" baseline="0" dirty="0" smtClean="0"/>
              <a:t>Everyone must be ensured time to talk within groups </a:t>
            </a:r>
            <a:endParaRPr lang="en-US" baseline="0"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sz="2200" dirty="0" smtClean="0"/>
              <a:t>Designate roles for each member: </a:t>
            </a:r>
            <a:r>
              <a:rPr lang="en-US" sz="2200" i="1" dirty="0" smtClean="0"/>
              <a:t>everyone must contribute </a:t>
            </a:r>
            <a:endParaRPr lang="en-US" sz="2200"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sz="2200" dirty="0" smtClean="0"/>
              <a:t>Scan the reading and discuss and answer </a:t>
            </a:r>
            <a:r>
              <a:rPr lang="en-US" sz="2200" u="sng" dirty="0" smtClean="0"/>
              <a:t>the question designated for your group </a:t>
            </a:r>
            <a:r>
              <a:rPr lang="en-US" sz="2200" dirty="0" smtClean="0"/>
              <a:t>based on the reading </a:t>
            </a:r>
          </a:p>
          <a:p>
            <a:r>
              <a:rPr lang="en-US" sz="1200" dirty="0" smtClean="0"/>
              <a:t>Quote the key phases and briefly explain and organize them onto a poster sheet </a:t>
            </a: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You have 15 minutes to put this together!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A764FC56-E4E0-5945-9DBC-40D550F6482A}" type="slidenum">
              <a:rPr lang="en-US" smtClean="0"/>
              <a:t>3</a:t>
            </a:fld>
            <a:endParaRPr lang="en-US"/>
          </a:p>
        </p:txBody>
      </p:sp>
    </p:spTree>
    <p:extLst>
      <p:ext uri="{BB962C8B-B14F-4D97-AF65-F5344CB8AC3E}">
        <p14:creationId xmlns:p14="http://schemas.microsoft.com/office/powerpoint/2010/main" val="2842478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64FC56-E4E0-5945-9DBC-40D550F6482A}" type="slidenum">
              <a:rPr lang="en-US" smtClean="0"/>
              <a:t>4</a:t>
            </a:fld>
            <a:endParaRPr lang="en-US"/>
          </a:p>
        </p:txBody>
      </p:sp>
    </p:spTree>
    <p:extLst>
      <p:ext uri="{BB962C8B-B14F-4D97-AF65-F5344CB8AC3E}">
        <p14:creationId xmlns:p14="http://schemas.microsoft.com/office/powerpoint/2010/main" val="2261507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What was </a:t>
            </a:r>
            <a:r>
              <a:rPr lang="en-US" dirty="0" err="1" smtClean="0"/>
              <a:t>Carlat</a:t>
            </a:r>
            <a:r>
              <a:rPr lang="en-US" dirty="0" smtClean="0"/>
              <a:t> taught at MGH</a:t>
            </a:r>
            <a:r>
              <a:rPr lang="en-US" baseline="0" dirty="0" smtClean="0"/>
              <a:t> that </a:t>
            </a:r>
            <a:r>
              <a:rPr lang="en-US" sz="2200" dirty="0" smtClean="0"/>
              <a:t>What ideas did you agree with and explain why? </a:t>
            </a:r>
            <a:br>
              <a:rPr lang="en-US" sz="2200" dirty="0" smtClean="0"/>
            </a:br>
            <a:endParaRPr lang="en-US" sz="2200" dirty="0" smtClean="0"/>
          </a:p>
          <a:p>
            <a:pPr lvl="1"/>
            <a:r>
              <a:rPr lang="en-US" sz="2200" dirty="0" smtClean="0"/>
              <a:t>What ideas were you confused by and wanted more clarification on in class?</a:t>
            </a:r>
            <a:r>
              <a:rPr lang="en-US" sz="2200" dirty="0" smtClean="0">
                <a:effectLst/>
              </a:rPr>
              <a:t> </a:t>
            </a:r>
            <a:endParaRPr lang="en-US" sz="220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764FC56-E4E0-5945-9DBC-40D550F6482A}" type="slidenum">
              <a:rPr lang="en-US" smtClean="0"/>
              <a:t>6</a:t>
            </a:fld>
            <a:endParaRPr lang="en-US"/>
          </a:p>
        </p:txBody>
      </p:sp>
    </p:spTree>
    <p:extLst>
      <p:ext uri="{BB962C8B-B14F-4D97-AF65-F5344CB8AC3E}">
        <p14:creationId xmlns:p14="http://schemas.microsoft.com/office/powerpoint/2010/main" val="2078508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64FC56-E4E0-5945-9DBC-40D550F6482A}" type="slidenum">
              <a:rPr lang="en-US" smtClean="0"/>
              <a:t>7</a:t>
            </a:fld>
            <a:endParaRPr lang="en-US"/>
          </a:p>
        </p:txBody>
      </p:sp>
    </p:spTree>
    <p:extLst>
      <p:ext uri="{BB962C8B-B14F-4D97-AF65-F5344CB8AC3E}">
        <p14:creationId xmlns:p14="http://schemas.microsoft.com/office/powerpoint/2010/main" val="4129016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547D15BF-59B6-CB40-8E8F-B597DCE27F9F}"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5A36B1AD-C41F-DE41-B068-D547F39D50CB}" type="datetimeFigureOut">
              <a:rPr lang="en-US" smtClean="0"/>
              <a:t>3/18/19</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5A36B1AD-C41F-DE41-B068-D547F39D50CB}" type="datetimeFigureOut">
              <a:rPr lang="en-US" smtClean="0"/>
              <a:t>3/18/19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7D15BF-59B6-CB40-8E8F-B597DCE27F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6B1AD-C41F-DE41-B068-D547F39D50CB}" type="datetimeFigureOut">
              <a:rPr lang="en-US" smtClean="0"/>
              <a:t>3/18/19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D15BF-59B6-CB40-8E8F-B597DCE27F9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5A36B1AD-C41F-DE41-B068-D547F39D50CB}" type="datetimeFigureOut">
              <a:rPr lang="en-US" smtClean="0"/>
              <a:t>3/18/19</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547D15BF-59B6-CB40-8E8F-B597DCE27F9F}"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5A36B1AD-C41F-DE41-B068-D547F39D50CB}" type="datetimeFigureOut">
              <a:rPr lang="en-US" smtClean="0"/>
              <a:t>3/18/19</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547D15BF-59B6-CB40-8E8F-B597DCE27F9F}"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5A36B1AD-C41F-DE41-B068-D547F39D50CB}" type="datetimeFigureOut">
              <a:rPr lang="en-US" smtClean="0"/>
              <a:t>3/18/19</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547D15BF-59B6-CB40-8E8F-B597DCE27F9F}"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A36B1AD-C41F-DE41-B068-D547F39D50CB}" type="datetimeFigureOut">
              <a:rPr lang="en-US" smtClean="0"/>
              <a:t>3/18/19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D15BF-59B6-CB40-8E8F-B597DCE27F9F}"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A36B1AD-C41F-DE41-B068-D547F39D50CB}" type="datetimeFigureOut">
              <a:rPr lang="en-US" smtClean="0"/>
              <a:t>3/18/19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D15BF-59B6-CB40-8E8F-B597DCE27F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A36B1AD-C41F-DE41-B068-D547F39D50CB}" type="datetimeFigureOut">
              <a:rPr lang="en-US" smtClean="0"/>
              <a:t>3/18/19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D15BF-59B6-CB40-8E8F-B597DCE27F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36B1AD-C41F-DE41-B068-D547F39D50CB}" type="datetimeFigureOut">
              <a:rPr lang="en-US" smtClean="0"/>
              <a:t>3/18/19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D15BF-59B6-CB40-8E8F-B597DCE27F9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5A36B1AD-C41F-DE41-B068-D547F39D50CB}" type="datetimeFigureOut">
              <a:rPr lang="en-US" smtClean="0"/>
              <a:t>3/18/19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D15BF-59B6-CB40-8E8F-B597DCE27F9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5A36B1AD-C41F-DE41-B068-D547F39D50CB}" type="datetimeFigureOut">
              <a:rPr lang="en-US" smtClean="0"/>
              <a:t>3/18/19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7D15BF-59B6-CB40-8E8F-B597DCE27F9F}"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5A36B1AD-C41F-DE41-B068-D547F39D50CB}" type="datetimeFigureOut">
              <a:rPr lang="en-US" smtClean="0"/>
              <a:t>3/18/19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D15BF-59B6-CB40-8E8F-B597DCE27F9F}"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5A36B1AD-C41F-DE41-B068-D547F39D50CB}" type="datetimeFigureOut">
              <a:rPr lang="en-US" smtClean="0"/>
              <a:t>3/18/19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D15BF-59B6-CB40-8E8F-B597DCE27F9F}"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5A36B1AD-C41F-DE41-B068-D547F39D50CB}" type="datetimeFigureOut">
              <a:rPr lang="en-US" smtClean="0"/>
              <a:t>3/18/19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D15BF-59B6-CB40-8E8F-B597DCE27F9F}"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A36B1AD-C41F-DE41-B068-D547F39D50CB}" type="datetimeFigureOut">
              <a:rPr lang="en-US" smtClean="0"/>
              <a:t>3/18/19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7D15BF-59B6-CB40-8E8F-B597DCE27F9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5A36B1AD-C41F-DE41-B068-D547F39D50CB}" type="datetimeFigureOut">
              <a:rPr lang="en-US" smtClean="0"/>
              <a:t>3/18/19</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547D15BF-59B6-CB40-8E8F-B597DCE27F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In-Class Collaborative Review</a:t>
            </a: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815681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are we doing this? </a:t>
            </a:r>
            <a:endParaRPr lang="en-US" dirty="0"/>
          </a:p>
        </p:txBody>
      </p:sp>
      <p:sp>
        <p:nvSpPr>
          <p:cNvPr id="3" name="Content Placeholder 2"/>
          <p:cNvSpPr>
            <a:spLocks noGrp="1"/>
          </p:cNvSpPr>
          <p:nvPr>
            <p:ph idx="1"/>
          </p:nvPr>
        </p:nvSpPr>
        <p:spPr/>
        <p:txBody>
          <a:bodyPr/>
          <a:lstStyle/>
          <a:p>
            <a:r>
              <a:rPr lang="en-US" dirty="0" smtClean="0"/>
              <a:t>To reinforce and clarify key points and issues raised in the reading</a:t>
            </a:r>
            <a:br>
              <a:rPr lang="en-US" dirty="0" smtClean="0"/>
            </a:br>
            <a:endParaRPr lang="en-US" dirty="0"/>
          </a:p>
          <a:p>
            <a:r>
              <a:rPr lang="en-US" dirty="0" smtClean="0"/>
              <a:t>To learn from your peers’ diverse perspectives</a:t>
            </a:r>
            <a:br>
              <a:rPr lang="en-US" dirty="0" smtClean="0"/>
            </a:br>
            <a:r>
              <a:rPr lang="en-US" dirty="0" smtClean="0"/>
              <a:t/>
            </a:r>
            <a:br>
              <a:rPr lang="en-US" dirty="0" smtClean="0"/>
            </a:br>
            <a:endParaRPr lang="en-US" dirty="0" smtClean="0"/>
          </a:p>
          <a:p>
            <a:r>
              <a:rPr lang="en-US" dirty="0" smtClean="0"/>
              <a:t>To enhance what I focus on during the lecture</a:t>
            </a:r>
            <a:endParaRPr lang="en-US" dirty="0"/>
          </a:p>
        </p:txBody>
      </p:sp>
    </p:spTree>
    <p:extLst>
      <p:ext uri="{BB962C8B-B14F-4D97-AF65-F5344CB8AC3E}">
        <p14:creationId xmlns:p14="http://schemas.microsoft.com/office/powerpoint/2010/main" val="961297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 we do?</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a:t>
            </a:r>
            <a:r>
              <a:rPr lang="en-US" dirty="0" smtClean="0"/>
              <a:t>groups of three:</a:t>
            </a:r>
          </a:p>
          <a:p>
            <a:pPr lvl="1"/>
            <a:r>
              <a:rPr lang="en-US" dirty="0" smtClean="0"/>
              <a:t>Each group will be given three reflections written by my Saturday class students </a:t>
            </a:r>
          </a:p>
          <a:p>
            <a:pPr lvl="1"/>
            <a:r>
              <a:rPr lang="en-US" sz="2200" dirty="0" smtClean="0"/>
              <a:t>Students, from my Saturday class, wrote about their impressions* of the same reading we did for our class</a:t>
            </a:r>
            <a:endParaRPr lang="en-US" sz="2200" dirty="0"/>
          </a:p>
          <a:p>
            <a:pPr lvl="1"/>
            <a:r>
              <a:rPr lang="en-US" sz="2200" dirty="0" smtClean="0"/>
              <a:t>Think about the reading homework as you read each reflection</a:t>
            </a:r>
          </a:p>
          <a:p>
            <a:pPr lvl="1"/>
            <a:r>
              <a:rPr lang="en-US" sz="2200" dirty="0"/>
              <a:t>P</a:t>
            </a:r>
            <a:r>
              <a:rPr lang="en-US" sz="2200" dirty="0" smtClean="0"/>
              <a:t>rovide feedback and rewrite the sentences that are about Freud and his theory covered in the reading whenever you come across an incorrect interpretation of Freud’s theory of the mind </a:t>
            </a:r>
          </a:p>
          <a:p>
            <a:pPr lvl="1"/>
            <a:r>
              <a:rPr lang="en-US" sz="2200" dirty="0" smtClean="0"/>
              <a:t>At the end, we will discuss any thoughts about this process of the activity  </a:t>
            </a:r>
            <a:r>
              <a:rPr lang="en-US" sz="2200" dirty="0" smtClean="0"/>
              <a:t/>
            </a:r>
            <a:br>
              <a:rPr lang="en-US" sz="2200" dirty="0" smtClean="0"/>
            </a:br>
            <a:endParaRPr lang="en-US" sz="3100" dirty="0" smtClean="0"/>
          </a:p>
          <a:p>
            <a:pPr lvl="1"/>
            <a:endParaRPr lang="en-US" dirty="0" smtClean="0"/>
          </a:p>
          <a:p>
            <a:endParaRPr lang="en-US" dirty="0"/>
          </a:p>
        </p:txBody>
      </p:sp>
    </p:spTree>
    <p:extLst>
      <p:ext uri="{BB962C8B-B14F-4D97-AF65-F5344CB8AC3E}">
        <p14:creationId xmlns:p14="http://schemas.microsoft.com/office/powerpoint/2010/main" val="3620889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A Guiding </a:t>
            </a:r>
            <a:r>
              <a:rPr lang="en-US" sz="3600" dirty="0"/>
              <a:t>Q</a:t>
            </a:r>
            <a:r>
              <a:rPr lang="en-US" sz="3600" dirty="0" smtClean="0"/>
              <a:t>uestion for Peer </a:t>
            </a:r>
            <a:r>
              <a:rPr lang="en-US" sz="3600" dirty="0"/>
              <a:t>R</a:t>
            </a:r>
            <a:r>
              <a:rPr lang="en-US" sz="3600" dirty="0" smtClean="0"/>
              <a:t>eview</a:t>
            </a:r>
            <a:endParaRPr lang="en-US" sz="3600" dirty="0"/>
          </a:p>
        </p:txBody>
      </p:sp>
      <p:sp>
        <p:nvSpPr>
          <p:cNvPr id="3" name="Content Placeholder 2"/>
          <p:cNvSpPr>
            <a:spLocks noGrp="1"/>
          </p:cNvSpPr>
          <p:nvPr>
            <p:ph idx="1"/>
          </p:nvPr>
        </p:nvSpPr>
        <p:spPr/>
        <p:txBody>
          <a:bodyPr>
            <a:normAutofit lnSpcReduction="10000"/>
          </a:bodyPr>
          <a:lstStyle/>
          <a:p>
            <a:r>
              <a:rPr lang="en-US" dirty="0" smtClean="0"/>
              <a:t>What does this response say about the basic structure and function of the mind according to Freud’s theory? </a:t>
            </a:r>
          </a:p>
          <a:p>
            <a:r>
              <a:rPr lang="en-US" dirty="0" smtClean="0"/>
              <a:t>Does the response describe: </a:t>
            </a:r>
          </a:p>
          <a:p>
            <a:pPr lvl="1"/>
            <a:r>
              <a:rPr lang="en-US" dirty="0" smtClean="0"/>
              <a:t>All three agents of the mind? Do they explain each agent?</a:t>
            </a:r>
          </a:p>
          <a:p>
            <a:pPr lvl="1"/>
            <a:r>
              <a:rPr lang="en-US" dirty="0" smtClean="0"/>
              <a:t>The topography (or levels) of the mind? Do they explain what each level represents? </a:t>
            </a:r>
          </a:p>
          <a:p>
            <a:pPr lvl="1"/>
            <a:endParaRPr lang="en-US" dirty="0" smtClean="0"/>
          </a:p>
          <a:p>
            <a:r>
              <a:rPr lang="en-US" i="1" dirty="0" smtClean="0"/>
              <a:t>If you come across incorrect responses to these questions or the student didn’t elaborate enough, rewrite the sentences according </a:t>
            </a:r>
            <a:r>
              <a:rPr lang="en-US" i="1" smtClean="0"/>
              <a:t>to what you </a:t>
            </a:r>
            <a:r>
              <a:rPr lang="en-US" i="1" dirty="0" smtClean="0"/>
              <a:t>believe is correct </a:t>
            </a:r>
            <a:endParaRPr lang="en-US" i="1" dirty="0"/>
          </a:p>
        </p:txBody>
      </p:sp>
    </p:spTree>
    <p:extLst>
      <p:ext uri="{BB962C8B-B14F-4D97-AF65-F5344CB8AC3E}">
        <p14:creationId xmlns:p14="http://schemas.microsoft.com/office/powerpoint/2010/main" val="456591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will you be graded?</a:t>
            </a:r>
            <a:endParaRPr lang="en-US" dirty="0"/>
          </a:p>
        </p:txBody>
      </p:sp>
      <p:sp>
        <p:nvSpPr>
          <p:cNvPr id="3" name="Content Placeholder 2"/>
          <p:cNvSpPr>
            <a:spLocks noGrp="1"/>
          </p:cNvSpPr>
          <p:nvPr>
            <p:ph idx="1"/>
          </p:nvPr>
        </p:nvSpPr>
        <p:spPr/>
        <p:txBody>
          <a:bodyPr/>
          <a:lstStyle/>
          <a:p>
            <a:r>
              <a:rPr lang="en-US" dirty="0" smtClean="0"/>
              <a:t>This activity will be graded on completion and quality  </a:t>
            </a:r>
          </a:p>
          <a:p>
            <a:r>
              <a:rPr lang="en-US" dirty="0" smtClean="0"/>
              <a:t>Five (5) points is the full credit you will receive based on completing and being an active contributor </a:t>
            </a:r>
          </a:p>
          <a:p>
            <a:r>
              <a:rPr lang="en-US" dirty="0" smtClean="0"/>
              <a:t>If absent (in the future), please see me to discuss alternative ways to make up your grade for this activity </a:t>
            </a:r>
            <a:endParaRPr lang="en-US" dirty="0"/>
          </a:p>
        </p:txBody>
      </p:sp>
    </p:spTree>
    <p:extLst>
      <p:ext uri="{BB962C8B-B14F-4D97-AF65-F5344CB8AC3E}">
        <p14:creationId xmlns:p14="http://schemas.microsoft.com/office/powerpoint/2010/main" val="730882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Group-based Questions</a:t>
            </a:r>
            <a:endParaRPr lang="en-US" dirty="0"/>
          </a:p>
        </p:txBody>
      </p:sp>
      <p:sp>
        <p:nvSpPr>
          <p:cNvPr id="3" name="Content Placeholder 2"/>
          <p:cNvSpPr>
            <a:spLocks noGrp="1"/>
          </p:cNvSpPr>
          <p:nvPr>
            <p:ph idx="1"/>
          </p:nvPr>
        </p:nvSpPr>
        <p:spPr/>
        <p:txBody>
          <a:bodyPr>
            <a:noAutofit/>
          </a:bodyPr>
          <a:lstStyle/>
          <a:p>
            <a:r>
              <a:rPr lang="en-US" sz="2200" dirty="0" smtClean="0"/>
              <a:t>Based on the reading:</a:t>
            </a:r>
            <a:br>
              <a:rPr lang="en-US" sz="2200" dirty="0" smtClean="0"/>
            </a:br>
            <a:endParaRPr lang="en-US" sz="2200" dirty="0" smtClean="0"/>
          </a:p>
          <a:p>
            <a:pPr lvl="1"/>
            <a:r>
              <a:rPr lang="en-US" sz="2200" dirty="0" smtClean="0"/>
              <a:t>A. What was Dr. </a:t>
            </a:r>
            <a:r>
              <a:rPr lang="en-US" sz="2200" dirty="0" err="1" smtClean="0"/>
              <a:t>Carlat</a:t>
            </a:r>
            <a:r>
              <a:rPr lang="en-US" sz="2200" dirty="0" smtClean="0"/>
              <a:t> taught at MGH that he believed would provide his patients with “the best psychiatrist treatment possible”? What findings about the pathophysiology of depression were mentioned in the 2009 Textbook of Psychopharmacology? And what does that say about the </a:t>
            </a:r>
            <a:r>
              <a:rPr lang="en-US" sz="2200" dirty="0"/>
              <a:t>pathophysiology of </a:t>
            </a:r>
            <a:r>
              <a:rPr lang="en-US" sz="2200" dirty="0" smtClean="0"/>
              <a:t>depression? </a:t>
            </a:r>
            <a:br>
              <a:rPr lang="en-US" sz="2200" dirty="0" smtClean="0"/>
            </a:br>
            <a:endParaRPr lang="en-US" sz="2200" dirty="0" smtClean="0"/>
          </a:p>
          <a:p>
            <a:pPr lvl="1"/>
            <a:r>
              <a:rPr lang="en-US" sz="2200" dirty="0" smtClean="0"/>
              <a:t>B. How do researchers generate neurobiological theories of psych disorders? Explain the process.   </a:t>
            </a:r>
            <a:br>
              <a:rPr lang="en-US" sz="2200" dirty="0" smtClean="0"/>
            </a:br>
            <a:endParaRPr lang="en-US" sz="2200" dirty="0"/>
          </a:p>
        </p:txBody>
      </p:sp>
    </p:spTree>
    <p:extLst>
      <p:ext uri="{BB962C8B-B14F-4D97-AF65-F5344CB8AC3E}">
        <p14:creationId xmlns:p14="http://schemas.microsoft.com/office/powerpoint/2010/main" val="241276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C. Explain briefly the case of Carol and describe how does her case illustrate about the field of psychiatry, according to Dr. </a:t>
            </a:r>
            <a:r>
              <a:rPr lang="en-US" dirty="0" err="1" smtClean="0"/>
              <a:t>Carlat</a:t>
            </a:r>
            <a:r>
              <a:rPr lang="en-US" dirty="0" smtClean="0"/>
              <a:t>?     </a:t>
            </a:r>
          </a:p>
          <a:p>
            <a:r>
              <a:rPr lang="en-US" dirty="0"/>
              <a:t>D</a:t>
            </a:r>
            <a:r>
              <a:rPr lang="en-US" dirty="0" smtClean="0"/>
              <a:t>. Explain briefly the case of David Foster Wallace and describe how does his case illustrate about the development of psychiatric medications? </a:t>
            </a:r>
          </a:p>
          <a:p>
            <a:r>
              <a:rPr lang="en-US" dirty="0"/>
              <a:t>E</a:t>
            </a:r>
            <a:r>
              <a:rPr lang="en-US" dirty="0" smtClean="0"/>
              <a:t>. Explain briefly the case of Linda and describe how does her case illustrate about the field of psychiatry?  </a:t>
            </a:r>
          </a:p>
          <a:p>
            <a:r>
              <a:rPr lang="en-US" dirty="0"/>
              <a:t>F</a:t>
            </a:r>
            <a:r>
              <a:rPr lang="en-US" dirty="0" smtClean="0"/>
              <a:t>. What is the Diagnostic Statistical Manuel? What is its current edition? How do new diagnoses enter into the DSM, according to Dr. </a:t>
            </a:r>
            <a:r>
              <a:rPr lang="en-US" dirty="0" err="1" smtClean="0"/>
              <a:t>Carlat</a:t>
            </a:r>
            <a:r>
              <a:rPr lang="en-US" dirty="0" smtClean="0"/>
              <a:t>? </a:t>
            </a:r>
            <a:endParaRPr lang="en-US" dirty="0"/>
          </a:p>
        </p:txBody>
      </p:sp>
    </p:spTree>
    <p:extLst>
      <p:ext uri="{BB962C8B-B14F-4D97-AF65-F5344CB8AC3E}">
        <p14:creationId xmlns:p14="http://schemas.microsoft.com/office/powerpoint/2010/main" val="3601565808"/>
      </p:ext>
    </p:extLst>
  </p:cSld>
  <p:clrMapOvr>
    <a:masterClrMapping/>
  </p:clrMapOvr>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1446</TotalTime>
  <Words>474</Words>
  <Application>Microsoft Macintosh PowerPoint</Application>
  <PresentationFormat>On-screen Show (4:3)</PresentationFormat>
  <Paragraphs>45</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Revolution</vt:lpstr>
      <vt:lpstr>In-Class Collaborative Review</vt:lpstr>
      <vt:lpstr>Why are we doing this? </vt:lpstr>
      <vt:lpstr>What do we do?</vt:lpstr>
      <vt:lpstr>A Guiding Question for Peer Review</vt:lpstr>
      <vt:lpstr>How will you be graded?</vt:lpstr>
      <vt:lpstr>Group-based Questions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In-Class Collaborative Review Activity </dc:title>
  <dc:creator>Michael </dc:creator>
  <cp:lastModifiedBy>Michael </cp:lastModifiedBy>
  <cp:revision>26</cp:revision>
  <dcterms:created xsi:type="dcterms:W3CDTF">2019-03-11T22:39:21Z</dcterms:created>
  <dcterms:modified xsi:type="dcterms:W3CDTF">2019-03-19T17:55:32Z</dcterms:modified>
</cp:coreProperties>
</file>