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7" r:id="rId3"/>
    <p:sldId id="268" r:id="rId4"/>
    <p:sldId id="256" r:id="rId5"/>
    <p:sldId id="260" r:id="rId6"/>
    <p:sldId id="257" r:id="rId7"/>
    <p:sldId id="271" r:id="rId8"/>
    <p:sldId id="261" r:id="rId9"/>
    <p:sldId id="262" r:id="rId10"/>
    <p:sldId id="263" r:id="rId11"/>
    <p:sldId id="269" r:id="rId12"/>
    <p:sldId id="270"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96" autoAdjust="0"/>
  </p:normalViewPr>
  <p:slideViewPr>
    <p:cSldViewPr>
      <p:cViewPr varScale="1">
        <p:scale>
          <a:sx n="82" d="100"/>
          <a:sy n="82"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42729-9456-4F58-BB5E-3FD8C75D9E50}" type="datetimeFigureOut">
              <a:rPr lang="en-US" smtClean="0"/>
              <a:t>4/14/2018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D6AB6-0F48-4718-9E6E-82C62110DFBB}" type="slidenum">
              <a:rPr lang="en-US" smtClean="0"/>
              <a:t>‹#›</a:t>
            </a:fld>
            <a:endParaRPr lang="en-US"/>
          </a:p>
        </p:txBody>
      </p:sp>
    </p:spTree>
    <p:extLst>
      <p:ext uri="{BB962C8B-B14F-4D97-AF65-F5344CB8AC3E}">
        <p14:creationId xmlns:p14="http://schemas.microsoft.com/office/powerpoint/2010/main" val="373660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Does the data represented in curve 3 change your idea about whether or not those other groups of rats were learning? </a:t>
            </a:r>
          </a:p>
          <a:p>
            <a:endParaRPr lang="en-US" dirty="0"/>
          </a:p>
        </p:txBody>
      </p:sp>
      <p:sp>
        <p:nvSpPr>
          <p:cNvPr id="4" name="Slide Number Placeholder 3"/>
          <p:cNvSpPr>
            <a:spLocks noGrp="1"/>
          </p:cNvSpPr>
          <p:nvPr>
            <p:ph type="sldNum" sz="quarter" idx="10"/>
          </p:nvPr>
        </p:nvSpPr>
        <p:spPr/>
        <p:txBody>
          <a:bodyPr/>
          <a:lstStyle/>
          <a:p>
            <a:fld id="{6A2D6AB6-0F48-4718-9E6E-82C62110DFBB}" type="slidenum">
              <a:rPr lang="en-US" smtClean="0"/>
              <a:t>7</a:t>
            </a:fld>
            <a:endParaRPr lang="en-US"/>
          </a:p>
        </p:txBody>
      </p:sp>
    </p:spTree>
    <p:extLst>
      <p:ext uri="{BB962C8B-B14F-4D97-AF65-F5344CB8AC3E}">
        <p14:creationId xmlns:p14="http://schemas.microsoft.com/office/powerpoint/2010/main" val="2406859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3AAB5-6536-4D24-B469-A6DD32F0E600}"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3AAB5-6536-4D24-B469-A6DD32F0E600}"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3AAB5-6536-4D24-B469-A6DD32F0E600}"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3AAB5-6536-4D24-B469-A6DD32F0E600}"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3AAB5-6536-4D24-B469-A6DD32F0E600}"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3AAB5-6536-4D24-B469-A6DD32F0E600}"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3AAB5-6536-4D24-B469-A6DD32F0E600}" type="datetimeFigureOut">
              <a:rPr lang="en-US" smtClean="0"/>
              <a:pPr/>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3AAB5-6536-4D24-B469-A6DD32F0E600}" type="datetimeFigureOut">
              <a:rPr lang="en-US" smtClean="0"/>
              <a:pPr/>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3AAB5-6536-4D24-B469-A6DD32F0E600}" type="datetimeFigureOut">
              <a:rPr lang="en-US" smtClean="0"/>
              <a:pPr/>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3AAB5-6536-4D24-B469-A6DD32F0E600}"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3AAB5-6536-4D24-B469-A6DD32F0E600}"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07702-4A7B-411E-AF3D-034DDD3057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3AAB5-6536-4D24-B469-A6DD32F0E600}" type="datetimeFigureOut">
              <a:rPr lang="en-US" smtClean="0"/>
              <a:pPr/>
              <a:t>4/14/2018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07702-4A7B-411E-AF3D-034DDD3057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Causes of Behavior</a:t>
            </a:r>
            <a:endParaRPr lang="en-US" sz="4000" dirty="0"/>
          </a:p>
        </p:txBody>
      </p:sp>
      <p:sp>
        <p:nvSpPr>
          <p:cNvPr id="3" name="Content Placeholder 2"/>
          <p:cNvSpPr>
            <a:spLocks noGrp="1"/>
          </p:cNvSpPr>
          <p:nvPr>
            <p:ph idx="1"/>
          </p:nvPr>
        </p:nvSpPr>
        <p:spPr>
          <a:xfrm>
            <a:off x="152400" y="1447800"/>
            <a:ext cx="8839200" cy="5257800"/>
          </a:xfrm>
        </p:spPr>
        <p:txBody>
          <a:bodyPr>
            <a:normAutofit lnSpcReduction="10000"/>
          </a:bodyPr>
          <a:lstStyle/>
          <a:p>
            <a:r>
              <a:rPr lang="en-US" sz="2800" dirty="0" smtClean="0"/>
              <a:t>“[S]</a:t>
            </a:r>
            <a:r>
              <a:rPr lang="en-US" sz="2800" dirty="0" err="1" smtClean="0"/>
              <a:t>omething</a:t>
            </a:r>
            <a:r>
              <a:rPr lang="en-US" sz="2800" dirty="0" smtClean="0"/>
              <a:t> essential to scientific practice is missing in (…) discussions of human behavior. It has to do with (…) the causes of behavior.” </a:t>
            </a:r>
          </a:p>
          <a:p>
            <a:r>
              <a:rPr lang="en-US" sz="2800" dirty="0" smtClean="0"/>
              <a:t>“Intelligent people no longer believe that men are possessed by demons (although the exorcism of devils is occasionally practiced, and the demonic has reappeared in the writings of psychotherapists), but human behavior is still commonly attributed to </a:t>
            </a:r>
            <a:r>
              <a:rPr lang="en-US" sz="2800" b="1" i="1" dirty="0" smtClean="0"/>
              <a:t>indwelling agents. </a:t>
            </a:r>
            <a:r>
              <a:rPr lang="en-US" sz="2800" dirty="0" smtClean="0"/>
              <a:t>A juvenile delinquent is said, for example, to be suffering form a disturbed personality.” (emphasis added).</a:t>
            </a:r>
          </a:p>
          <a:p>
            <a:r>
              <a:rPr lang="en-US" sz="2800" dirty="0" smtClean="0"/>
              <a:t>“[T]he behavioral sciences still appeal to (…) </a:t>
            </a:r>
            <a:r>
              <a:rPr lang="en-US" sz="2800" b="1" i="1" dirty="0" smtClean="0"/>
              <a:t>internal states</a:t>
            </a:r>
            <a:r>
              <a:rPr lang="en-US" sz="2800" dirty="0" smtClean="0"/>
              <a:t>.” (emphasis added). (Skinner, 1971)</a:t>
            </a:r>
            <a:endParaRPr lang="en-US" sz="2800" dirty="0"/>
          </a:p>
        </p:txBody>
      </p:sp>
    </p:spTree>
    <p:extLst>
      <p:ext uri="{BB962C8B-B14F-4D97-AF65-F5344CB8AC3E}">
        <p14:creationId xmlns:p14="http://schemas.microsoft.com/office/powerpoint/2010/main" val="1137377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txBody>
          <a:bodyPr>
            <a:noAutofit/>
          </a:bodyPr>
          <a:lstStyle/>
          <a:p>
            <a:r>
              <a:rPr lang="en-US" sz="3600" dirty="0" smtClean="0"/>
              <a:t>Do Stimuli Exist Independently of the Subject?</a:t>
            </a:r>
            <a:endParaRPr lang="en-US" sz="3600" dirty="0"/>
          </a:p>
        </p:txBody>
      </p:sp>
      <p:sp>
        <p:nvSpPr>
          <p:cNvPr id="3" name="Content Placeholder 2"/>
          <p:cNvSpPr>
            <a:spLocks noGrp="1"/>
          </p:cNvSpPr>
          <p:nvPr>
            <p:ph idx="1"/>
          </p:nvPr>
        </p:nvSpPr>
        <p:spPr>
          <a:xfrm>
            <a:off x="304800" y="1219200"/>
            <a:ext cx="8610600" cy="5410200"/>
          </a:xfrm>
        </p:spPr>
        <p:txBody>
          <a:bodyPr>
            <a:normAutofit fontScale="70000" lnSpcReduction="20000"/>
          </a:bodyPr>
          <a:lstStyle/>
          <a:p>
            <a:r>
              <a:rPr lang="en-US" dirty="0"/>
              <a:t>This device is as simple as it is empty. Since properties are free for the asking (we have as many of them as we have </a:t>
            </a:r>
            <a:r>
              <a:rPr lang="en-US" dirty="0" err="1"/>
              <a:t>nonsynonymous</a:t>
            </a:r>
            <a:r>
              <a:rPr lang="en-US" dirty="0"/>
              <a:t> descriptive expressions in our language, whatever this means exactly), we can account for a wide class of responses in terms of Skinnerian functional analysis by identifying the controlling stimuli. </a:t>
            </a:r>
          </a:p>
          <a:p>
            <a:r>
              <a:rPr lang="en-US" dirty="0"/>
              <a:t>But </a:t>
            </a:r>
            <a:r>
              <a:rPr lang="en-US" b="1" dirty="0"/>
              <a:t>the word stimulus has lost all objectivity in this usage.</a:t>
            </a:r>
            <a:r>
              <a:rPr lang="en-US" dirty="0"/>
              <a:t> </a:t>
            </a:r>
            <a:r>
              <a:rPr lang="en-US" b="1" dirty="0"/>
              <a:t>Stimuli are no longer part of the outside physical world; they are driven back into the organism</a:t>
            </a:r>
            <a:r>
              <a:rPr lang="en-US" dirty="0"/>
              <a:t>. We identify the stimulus when we hear the response. It is clear from such examples, which abound, that </a:t>
            </a:r>
            <a:r>
              <a:rPr lang="en-US" b="1" dirty="0"/>
              <a:t>the talk of stimulus control simply disguises a complete retreat to </a:t>
            </a:r>
            <a:r>
              <a:rPr lang="en-US" b="1" dirty="0" err="1"/>
              <a:t>mentalistic</a:t>
            </a:r>
            <a:r>
              <a:rPr lang="en-US" b="1" dirty="0"/>
              <a:t> psychology</a:t>
            </a:r>
            <a:r>
              <a:rPr lang="en-US" dirty="0"/>
              <a:t>. </a:t>
            </a:r>
          </a:p>
          <a:p>
            <a:r>
              <a:rPr lang="en-US" dirty="0"/>
              <a:t>We cannot predict verbal behavior in terms of the stimuli in the speaker's environment, since we do not know what the current stimuli are until he responds. Furthermore, since we cannot control the property of a physical object to which an individual will respond, except in highly artificial cases, Skinner's claim that his system, as opposed to the traditional one, permits the practical control of verbal behavior is quite false.” </a:t>
            </a:r>
          </a:p>
          <a:p>
            <a:r>
              <a:rPr lang="en-US" dirty="0"/>
              <a:t>Chomsky, N. (1959), emphasis added. </a:t>
            </a:r>
          </a:p>
          <a:p>
            <a:pPr marL="0" indent="0">
              <a:buNone/>
            </a:pPr>
            <a:endParaRPr lang="en-US" dirty="0"/>
          </a:p>
        </p:txBody>
      </p:sp>
    </p:spTree>
    <p:extLst>
      <p:ext uri="{BB962C8B-B14F-4D97-AF65-F5344CB8AC3E}">
        <p14:creationId xmlns:p14="http://schemas.microsoft.com/office/powerpoint/2010/main" val="1752520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324600"/>
          </a:xfrm>
        </p:spPr>
        <p:txBody>
          <a:bodyPr>
            <a:normAutofit fontScale="85000" lnSpcReduction="10000"/>
          </a:bodyPr>
          <a:lstStyle/>
          <a:p>
            <a:r>
              <a:rPr lang="en-US" dirty="0"/>
              <a:t>Skinner recognized the existence of such inner states as drives and self-awareness, but he rejected the notion that they can explain behavior. </a:t>
            </a:r>
            <a:endParaRPr lang="en-US" dirty="0" smtClean="0"/>
          </a:p>
          <a:p>
            <a:r>
              <a:rPr lang="en-US" dirty="0" smtClean="0"/>
              <a:t>Drives </a:t>
            </a:r>
            <a:r>
              <a:rPr lang="en-US" dirty="0"/>
              <a:t>refer to the effects of deprivation and satiation and thus are related to the probability of certain behaviors, but they are not the causes of behavior. </a:t>
            </a:r>
            <a:endParaRPr lang="en-US" dirty="0" smtClean="0"/>
          </a:p>
          <a:p>
            <a:r>
              <a:rPr lang="en-US" dirty="0" smtClean="0"/>
              <a:t>Skinner </a:t>
            </a:r>
            <a:r>
              <a:rPr lang="en-US" dirty="0"/>
              <a:t>believed that emotions can be accounted for by the contingencies of survival and the contingencies of reinforcement; but like drives, they do not cause behavior. </a:t>
            </a:r>
            <a:endParaRPr lang="en-US" dirty="0" smtClean="0"/>
          </a:p>
          <a:p>
            <a:r>
              <a:rPr lang="en-US" dirty="0" smtClean="0"/>
              <a:t>Similarly</a:t>
            </a:r>
            <a:r>
              <a:rPr lang="en-US" dirty="0"/>
              <a:t>, purpose and intention are not causes of behavior, although they are sensations that exist within the skin</a:t>
            </a:r>
            <a:r>
              <a:rPr lang="en-US" dirty="0" smtClean="0"/>
              <a:t>.</a:t>
            </a:r>
          </a:p>
          <a:p>
            <a:r>
              <a:rPr lang="en-US" dirty="0"/>
              <a:t>Skinner explained creativity as the result of random or accidental behaviors that happen to be rewarded.</a:t>
            </a:r>
          </a:p>
        </p:txBody>
      </p:sp>
    </p:spTree>
    <p:extLst>
      <p:ext uri="{BB962C8B-B14F-4D97-AF65-F5344CB8AC3E}">
        <p14:creationId xmlns:p14="http://schemas.microsoft.com/office/powerpoint/2010/main" val="4149148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85000" lnSpcReduction="10000"/>
          </a:bodyPr>
          <a:lstStyle/>
          <a:p>
            <a:r>
              <a:rPr lang="en-US" dirty="0"/>
              <a:t>Ultimately, all of a person's behavior is controlled by the environment. </a:t>
            </a:r>
            <a:endParaRPr lang="en-US" dirty="0" smtClean="0"/>
          </a:p>
          <a:p>
            <a:r>
              <a:rPr lang="en-US" dirty="0" smtClean="0"/>
              <a:t>Societies </a:t>
            </a:r>
            <a:r>
              <a:rPr lang="en-US" dirty="0"/>
              <a:t>exercise control over their members through laws, rules, and customs that transcend any one person's means of </a:t>
            </a:r>
            <a:r>
              <a:rPr lang="en-US" dirty="0" smtClean="0"/>
              <a:t>counter-control</a:t>
            </a:r>
            <a:r>
              <a:rPr lang="en-US" dirty="0"/>
              <a:t>. </a:t>
            </a:r>
            <a:endParaRPr lang="en-US" dirty="0" smtClean="0"/>
          </a:p>
          <a:p>
            <a:endParaRPr lang="en-US" dirty="0" smtClean="0"/>
          </a:p>
          <a:p>
            <a:r>
              <a:rPr lang="en-US" dirty="0" smtClean="0"/>
              <a:t>There </a:t>
            </a:r>
            <a:r>
              <a:rPr lang="en-US" dirty="0"/>
              <a:t>are four basic </a:t>
            </a:r>
            <a:r>
              <a:rPr lang="en-US" b="1" dirty="0"/>
              <a:t>methods of social control</a:t>
            </a:r>
            <a:r>
              <a:rPr lang="en-US" dirty="0"/>
              <a:t>: </a:t>
            </a:r>
            <a:endParaRPr lang="en-US" dirty="0" smtClean="0"/>
          </a:p>
          <a:p>
            <a:r>
              <a:rPr lang="en-US" dirty="0" smtClean="0"/>
              <a:t>(</a:t>
            </a:r>
            <a:r>
              <a:rPr lang="en-US" dirty="0"/>
              <a:t>1) operant conditioning, including positive and negative reinforcement and punishment; </a:t>
            </a:r>
            <a:endParaRPr lang="en-US" dirty="0" smtClean="0"/>
          </a:p>
          <a:p>
            <a:r>
              <a:rPr lang="en-US" dirty="0" smtClean="0"/>
              <a:t>(</a:t>
            </a:r>
            <a:r>
              <a:rPr lang="en-US" dirty="0"/>
              <a:t>2) describing contingencies, or using language to inform people of the consequence of their behaviors; </a:t>
            </a:r>
            <a:endParaRPr lang="en-US" dirty="0" smtClean="0"/>
          </a:p>
          <a:p>
            <a:r>
              <a:rPr lang="en-US" dirty="0" smtClean="0"/>
              <a:t>(</a:t>
            </a:r>
            <a:r>
              <a:rPr lang="en-US" dirty="0"/>
              <a:t>3) deprivation and satiation, techniques that increase the likelihood that people will behave in a certain way; and </a:t>
            </a:r>
            <a:endParaRPr lang="en-US" dirty="0" smtClean="0"/>
          </a:p>
          <a:p>
            <a:r>
              <a:rPr lang="en-US" dirty="0" smtClean="0"/>
              <a:t>(</a:t>
            </a:r>
            <a:r>
              <a:rPr lang="en-US" dirty="0"/>
              <a:t>4) physical restraint, including the jailing of criminals.</a:t>
            </a:r>
          </a:p>
        </p:txBody>
      </p:sp>
    </p:spTree>
    <p:extLst>
      <p:ext uri="{BB962C8B-B14F-4D97-AF65-F5344CB8AC3E}">
        <p14:creationId xmlns:p14="http://schemas.microsoft.com/office/powerpoint/2010/main" val="3337604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Power to Control Behavior</a:t>
            </a:r>
            <a:endParaRPr lang="en-US" sz="4000" dirty="0"/>
          </a:p>
        </p:txBody>
      </p:sp>
      <p:sp>
        <p:nvSpPr>
          <p:cNvPr id="3" name="Content Placeholder 2"/>
          <p:cNvSpPr>
            <a:spLocks noGrp="1"/>
          </p:cNvSpPr>
          <p:nvPr>
            <p:ph idx="1"/>
          </p:nvPr>
        </p:nvSpPr>
        <p:spPr>
          <a:xfrm>
            <a:off x="228600" y="1600200"/>
            <a:ext cx="8763000" cy="4876800"/>
          </a:xfrm>
        </p:spPr>
        <p:txBody>
          <a:bodyPr/>
          <a:lstStyle/>
          <a:p>
            <a:r>
              <a:rPr lang="en-US" dirty="0" smtClean="0"/>
              <a:t>How is behaviorism (learning theories) different from psychodynamic theories (e.g., psychoanalysis)?</a:t>
            </a:r>
          </a:p>
          <a:p>
            <a:r>
              <a:rPr lang="en-US" dirty="0" smtClean="0"/>
              <a:t>Causation: internal vs. external</a:t>
            </a:r>
          </a:p>
          <a:p>
            <a:r>
              <a:rPr lang="en-US" dirty="0" smtClean="0"/>
              <a:t>Agency vs. Determinism</a:t>
            </a:r>
          </a:p>
          <a:p>
            <a:r>
              <a:rPr lang="en-US" dirty="0" smtClean="0"/>
              <a:t>How could neurosis be explained in behavioral terms?</a:t>
            </a:r>
          </a:p>
          <a:p>
            <a:r>
              <a:rPr lang="en-US" dirty="0" smtClean="0"/>
              <a:t>Applications: how are psychodynamic and behavioral theories different?</a:t>
            </a:r>
            <a:endParaRPr lang="en-US" dirty="0"/>
          </a:p>
        </p:txBody>
      </p:sp>
    </p:spTree>
    <p:extLst>
      <p:ext uri="{BB962C8B-B14F-4D97-AF65-F5344CB8AC3E}">
        <p14:creationId xmlns:p14="http://schemas.microsoft.com/office/powerpoint/2010/main" val="400545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Determinism</a:t>
            </a:r>
            <a:endParaRPr lang="en-US" dirty="0"/>
          </a:p>
        </p:txBody>
      </p:sp>
      <p:sp>
        <p:nvSpPr>
          <p:cNvPr id="3" name="Content Placeholder 2"/>
          <p:cNvSpPr>
            <a:spLocks noGrp="1"/>
          </p:cNvSpPr>
          <p:nvPr>
            <p:ph idx="1"/>
          </p:nvPr>
        </p:nvSpPr>
        <p:spPr>
          <a:xfrm>
            <a:off x="304800" y="1371600"/>
            <a:ext cx="8610600" cy="5257800"/>
          </a:xfrm>
        </p:spPr>
        <p:txBody>
          <a:bodyPr>
            <a:normAutofit/>
          </a:bodyPr>
          <a:lstStyle/>
          <a:p>
            <a:r>
              <a:rPr lang="en-US" sz="2800" dirty="0"/>
              <a:t>“[A]</a:t>
            </a:r>
            <a:r>
              <a:rPr lang="en-US" sz="2800" dirty="0" err="1"/>
              <a:t>lmost</a:t>
            </a:r>
            <a:r>
              <a:rPr lang="en-US" sz="2800" dirty="0"/>
              <a:t> everyone attributes human behavior to intentions, purposes, aims, and goals.”</a:t>
            </a:r>
          </a:p>
          <a:p>
            <a:r>
              <a:rPr lang="en-US" sz="2800" dirty="0"/>
              <a:t>“The task of scientific analysis is to explain how the behavior of a person as physical system is related to (…) the conditions under which the individual lives. </a:t>
            </a:r>
          </a:p>
          <a:p>
            <a:r>
              <a:rPr lang="en-US" sz="2800" dirty="0"/>
              <a:t>“A scientific analysis of behavior must, I believe, assume that a </a:t>
            </a:r>
            <a:r>
              <a:rPr lang="en-US" sz="2800" dirty="0" smtClean="0"/>
              <a:t>person’s behavior is controlled by his genetic and environmental history rather than by the person himself as an initiating, creative agent.” Skinner, 1974.</a:t>
            </a:r>
          </a:p>
          <a:p>
            <a:r>
              <a:rPr lang="en-US" sz="2800" dirty="0" smtClean="0"/>
              <a:t>People can be controlled by controlling their environmental history. </a:t>
            </a:r>
            <a:endParaRPr lang="en-US" sz="2800" dirty="0"/>
          </a:p>
          <a:p>
            <a:endParaRPr lang="en-US" dirty="0"/>
          </a:p>
        </p:txBody>
      </p:sp>
    </p:spTree>
    <p:extLst>
      <p:ext uri="{BB962C8B-B14F-4D97-AF65-F5344CB8AC3E}">
        <p14:creationId xmlns:p14="http://schemas.microsoft.com/office/powerpoint/2010/main" val="1286153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cNvPicPr>
            <a:picLocks noGrp="1"/>
          </p:cNvPicPr>
          <p:nvPr>
            <p:ph idx="1"/>
          </p:nvPr>
        </p:nvPicPr>
        <p:blipFill>
          <a:blip r:embed="rId2" cstate="print"/>
          <a:srcRect/>
          <a:stretch>
            <a:fillRect/>
          </a:stretch>
        </p:blipFill>
        <p:spPr bwMode="auto">
          <a:xfrm>
            <a:off x="946202" y="440052"/>
            <a:ext cx="7175395" cy="59778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92500" lnSpcReduction="10000"/>
          </a:bodyPr>
          <a:lstStyle/>
          <a:p>
            <a:r>
              <a:rPr lang="en-US" b="1" dirty="0">
                <a:solidFill>
                  <a:schemeClr val="tx1"/>
                </a:solidFill>
              </a:rPr>
              <a:t>Question #1</a:t>
            </a:r>
            <a:r>
              <a:rPr lang="en-US" dirty="0">
                <a:solidFill>
                  <a:schemeClr val="tx1"/>
                </a:solidFill>
              </a:rPr>
              <a:t> </a:t>
            </a:r>
          </a:p>
          <a:p>
            <a:r>
              <a:rPr lang="en-US" dirty="0">
                <a:solidFill>
                  <a:schemeClr val="tx1"/>
                </a:solidFill>
              </a:rPr>
              <a:t> </a:t>
            </a:r>
          </a:p>
          <a:p>
            <a:r>
              <a:rPr lang="en-US" dirty="0">
                <a:solidFill>
                  <a:schemeClr val="tx1"/>
                </a:solidFill>
              </a:rPr>
              <a:t>Which graph(s) provide evidence that the rats learned to navigate the maze?</a:t>
            </a:r>
          </a:p>
          <a:p>
            <a:r>
              <a:rPr lang="en-US" dirty="0">
                <a:solidFill>
                  <a:schemeClr val="tx1"/>
                </a:solidFill>
              </a:rPr>
              <a:t> </a:t>
            </a:r>
          </a:p>
          <a:p>
            <a:pPr lvl="0"/>
            <a:r>
              <a:rPr lang="en-US" dirty="0" smtClean="0">
                <a:solidFill>
                  <a:schemeClr val="tx1"/>
                </a:solidFill>
              </a:rPr>
              <a:t>Curve </a:t>
            </a:r>
            <a:r>
              <a:rPr lang="en-US" dirty="0">
                <a:solidFill>
                  <a:schemeClr val="tx1"/>
                </a:solidFill>
              </a:rPr>
              <a:t>1 (group 1) provides evidence that those rats learned the maze.</a:t>
            </a:r>
          </a:p>
          <a:p>
            <a:pPr lvl="0"/>
            <a:r>
              <a:rPr lang="en-US" dirty="0" smtClean="0">
                <a:solidFill>
                  <a:schemeClr val="tx1"/>
                </a:solidFill>
              </a:rPr>
              <a:t>Curve </a:t>
            </a:r>
            <a:r>
              <a:rPr lang="en-US" dirty="0">
                <a:solidFill>
                  <a:schemeClr val="tx1"/>
                </a:solidFill>
              </a:rPr>
              <a:t>2 (group 2) provides evidence that those rats learned the maze.</a:t>
            </a:r>
          </a:p>
          <a:p>
            <a:pPr lvl="0"/>
            <a:r>
              <a:rPr lang="en-US" dirty="0">
                <a:solidFill>
                  <a:schemeClr val="tx1"/>
                </a:solidFill>
              </a:rPr>
              <a:t>Both </a:t>
            </a:r>
            <a:r>
              <a:rPr lang="en-US" dirty="0" smtClean="0">
                <a:solidFill>
                  <a:schemeClr val="tx1"/>
                </a:solidFill>
              </a:rPr>
              <a:t>curves </a:t>
            </a:r>
            <a:r>
              <a:rPr lang="en-US" dirty="0">
                <a:solidFill>
                  <a:schemeClr val="tx1"/>
                </a:solidFill>
              </a:rPr>
              <a:t>provide evidence that those rats learned the maze.</a:t>
            </a:r>
          </a:p>
          <a:p>
            <a:pPr lvl="0"/>
            <a:r>
              <a:rPr lang="en-US" dirty="0">
                <a:solidFill>
                  <a:schemeClr val="tx1"/>
                </a:solidFill>
              </a:rPr>
              <a:t>Neither </a:t>
            </a:r>
            <a:r>
              <a:rPr lang="en-US" dirty="0" smtClean="0">
                <a:solidFill>
                  <a:schemeClr val="tx1"/>
                </a:solidFill>
              </a:rPr>
              <a:t>curve </a:t>
            </a:r>
            <a:r>
              <a:rPr lang="en-US" dirty="0">
                <a:solidFill>
                  <a:schemeClr val="tx1"/>
                </a:solidFill>
              </a:rPr>
              <a:t>1 nor </a:t>
            </a:r>
            <a:r>
              <a:rPr lang="en-US" dirty="0" smtClean="0">
                <a:solidFill>
                  <a:schemeClr val="tx1"/>
                </a:solidFill>
              </a:rPr>
              <a:t>curve </a:t>
            </a:r>
            <a:r>
              <a:rPr lang="en-US" dirty="0">
                <a:solidFill>
                  <a:schemeClr val="tx1"/>
                </a:solidFill>
              </a:rPr>
              <a:t>2 </a:t>
            </a:r>
            <a:r>
              <a:rPr lang="en-US" dirty="0" smtClean="0">
                <a:solidFill>
                  <a:schemeClr val="tx1"/>
                </a:solidFill>
              </a:rPr>
              <a:t>provides </a:t>
            </a:r>
            <a:r>
              <a:rPr lang="en-US" dirty="0">
                <a:solidFill>
                  <a:schemeClr val="tx1"/>
                </a:solidFill>
              </a:rPr>
              <a:t>evidence that those rats learned the maze.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descr="http://psychclassics.yorku.ca/Tolman/Maps/FIG6.gif"/>
          <p:cNvPicPr>
            <a:picLocks noGrp="1"/>
          </p:cNvPicPr>
          <p:nvPr>
            <p:ph idx="1"/>
          </p:nvPr>
        </p:nvPicPr>
        <p:blipFill>
          <a:blip r:embed="rId2" cstate="print"/>
          <a:srcRect/>
          <a:stretch>
            <a:fillRect/>
          </a:stretch>
        </p:blipFill>
        <p:spPr bwMode="auto">
          <a:xfrm>
            <a:off x="609600" y="457200"/>
            <a:ext cx="76200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278563"/>
          </a:xfrm>
        </p:spPr>
        <p:txBody>
          <a:bodyPr>
            <a:normAutofit/>
          </a:bodyPr>
          <a:lstStyle/>
          <a:p>
            <a:r>
              <a:rPr lang="en-US" b="1" dirty="0"/>
              <a:t>Question #2</a:t>
            </a:r>
            <a:r>
              <a:rPr lang="en-US" dirty="0"/>
              <a:t> </a:t>
            </a:r>
          </a:p>
          <a:p>
            <a:pPr>
              <a:buNone/>
            </a:pPr>
            <a:r>
              <a:rPr lang="en-US" dirty="0"/>
              <a:t> </a:t>
            </a:r>
          </a:p>
          <a:p>
            <a:r>
              <a:rPr lang="en-US" dirty="0"/>
              <a:t>Examine the curve representing group 3 </a:t>
            </a:r>
            <a:r>
              <a:rPr lang="en-US" dirty="0" smtClean="0"/>
              <a:t>and </a:t>
            </a:r>
            <a:r>
              <a:rPr lang="en-US" dirty="0"/>
              <a:t>explain why that curve does or does not indicate that those rats learned the maze prior to administration of the reward.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 #</a:t>
            </a:r>
            <a:r>
              <a:rPr lang="en-US" dirty="0" smtClean="0"/>
              <a:t>3</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a) Based </a:t>
            </a:r>
            <a:r>
              <a:rPr lang="en-US" dirty="0" smtClean="0"/>
              <a:t>on </a:t>
            </a:r>
            <a:r>
              <a:rPr lang="en-US" dirty="0"/>
              <a:t>the data provided by the third group of rats (curve </a:t>
            </a:r>
            <a:r>
              <a:rPr lang="en-US" dirty="0" smtClean="0"/>
              <a:t>3</a:t>
            </a:r>
            <a:r>
              <a:rPr lang="en-US" dirty="0"/>
              <a:t>) what can you say about whether or not the other groups of </a:t>
            </a:r>
            <a:r>
              <a:rPr lang="en-US" dirty="0" smtClean="0"/>
              <a:t>rats </a:t>
            </a:r>
            <a:r>
              <a:rPr lang="en-US" dirty="0"/>
              <a:t>(groups 1 and 2) were learning the </a:t>
            </a:r>
            <a:r>
              <a:rPr lang="en-US" dirty="0" smtClean="0"/>
              <a:t>maze? </a:t>
            </a:r>
          </a:p>
          <a:p>
            <a:r>
              <a:rPr lang="en-US" dirty="0" smtClean="0"/>
              <a:t>(</a:t>
            </a:r>
            <a:r>
              <a:rPr lang="en-US" dirty="0"/>
              <a:t>b</a:t>
            </a:r>
            <a:r>
              <a:rPr lang="en-US" dirty="0" smtClean="0"/>
              <a:t>) Taken together</a:t>
            </a:r>
            <a:r>
              <a:rPr lang="en-US" dirty="0"/>
              <a:t>, what do the findings depicted in these 3 </a:t>
            </a:r>
            <a:r>
              <a:rPr lang="en-US" dirty="0" smtClean="0"/>
              <a:t>curves</a:t>
            </a:r>
            <a:r>
              <a:rPr lang="en-US" dirty="0"/>
              <a:t>, representing 3 different conditions regarding </a:t>
            </a:r>
            <a:r>
              <a:rPr lang="en-US" dirty="0" smtClean="0"/>
              <a:t>the presence </a:t>
            </a:r>
            <a:r>
              <a:rPr lang="en-US" dirty="0"/>
              <a:t>of rewards, indicate about the role of rewards in </a:t>
            </a:r>
            <a:r>
              <a:rPr lang="en-US" dirty="0" smtClean="0"/>
              <a:t>learning</a:t>
            </a:r>
            <a:r>
              <a:rPr lang="en-US" dirty="0"/>
              <a:t>? </a:t>
            </a:r>
          </a:p>
          <a:p>
            <a:endParaRPr lang="en-US" dirty="0"/>
          </a:p>
        </p:txBody>
      </p:sp>
    </p:spTree>
    <p:extLst>
      <p:ext uri="{BB962C8B-B14F-4D97-AF65-F5344CB8AC3E}">
        <p14:creationId xmlns:p14="http://schemas.microsoft.com/office/powerpoint/2010/main" val="383491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Behavior (S      R) Lawful?</a:t>
            </a:r>
            <a:endParaRPr lang="en-US" dirty="0"/>
          </a:p>
        </p:txBody>
      </p:sp>
      <p:sp>
        <p:nvSpPr>
          <p:cNvPr id="3" name="Content Placeholder 2"/>
          <p:cNvSpPr>
            <a:spLocks noGrp="1"/>
          </p:cNvSpPr>
          <p:nvPr>
            <p:ph idx="1"/>
          </p:nvPr>
        </p:nvSpPr>
        <p:spPr>
          <a:xfrm>
            <a:off x="228600" y="1600200"/>
            <a:ext cx="8610600" cy="4953000"/>
          </a:xfrm>
        </p:spPr>
        <p:txBody>
          <a:bodyPr>
            <a:normAutofit fontScale="85000" lnSpcReduction="20000"/>
          </a:bodyPr>
          <a:lstStyle/>
          <a:p>
            <a:r>
              <a:rPr lang="en-US" dirty="0"/>
              <a:t>Consider first Skinner's use of the notions stimulus and response. In Behavior of </a:t>
            </a:r>
            <a:r>
              <a:rPr lang="en-US" dirty="0" smtClean="0"/>
              <a:t>Organisms </a:t>
            </a:r>
            <a:r>
              <a:rPr lang="en-US" dirty="0"/>
              <a:t>he commits himself to the narrow definitions for these terms. </a:t>
            </a:r>
            <a:endParaRPr lang="en-US" dirty="0" smtClean="0"/>
          </a:p>
          <a:p>
            <a:r>
              <a:rPr lang="en-US" dirty="0" smtClean="0"/>
              <a:t>A </a:t>
            </a:r>
            <a:r>
              <a:rPr lang="en-US" dirty="0"/>
              <a:t>part of the environment and a part of behavior are called stimulus (eliciting, discriminated, or reinforcing) and response, respectively, only if they are lawfully related; that is, if the dynamic laws relating them show smooth and reproducible curves. </a:t>
            </a:r>
            <a:endParaRPr lang="en-US" dirty="0" smtClean="0"/>
          </a:p>
          <a:p>
            <a:r>
              <a:rPr lang="en-US" dirty="0" smtClean="0"/>
              <a:t>Evidently</a:t>
            </a:r>
            <a:r>
              <a:rPr lang="en-US" dirty="0"/>
              <a:t>, stimuli and responses, so defined, have not been shown to figure very widely in ordinary human </a:t>
            </a:r>
            <a:r>
              <a:rPr lang="en-US" dirty="0" smtClean="0"/>
              <a:t>behavior.</a:t>
            </a:r>
            <a:r>
              <a:rPr lang="en-US" dirty="0"/>
              <a:t> </a:t>
            </a:r>
            <a:r>
              <a:rPr lang="en-US" dirty="0" smtClean="0"/>
              <a:t>We </a:t>
            </a:r>
            <a:r>
              <a:rPr lang="en-US" dirty="0"/>
              <a:t>can, in the face of presently available evidence, continue to maintain the lawfulness of the relation between stimulus and response only by depriving them of their objective character. </a:t>
            </a:r>
          </a:p>
        </p:txBody>
      </p:sp>
      <p:sp>
        <p:nvSpPr>
          <p:cNvPr id="4" name="Right Arrow 3"/>
          <p:cNvSpPr/>
          <p:nvPr/>
        </p:nvSpPr>
        <p:spPr>
          <a:xfrm>
            <a:off x="4724400" y="685800"/>
            <a:ext cx="4572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5736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Stimulus?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typical example of stimulus control for Skinner would be the response to a piece of music with the utterance Mozart or to a painting with the response Dutch. These responses are asserted to be "under the control of extremely subtle properties" of the physical object or event. Suppose instead of saying Dutch we had said Clashes with the wallpaper, I thought you liked abstract work, Never saw it before, Tilted, Hanging too low, Beautiful, Hideous, Remember our camping trip last summer?, or whatever else might come into our minds when looking at a picture (in Skinnerian translation, whatever other responses exist in sufficient strength). </a:t>
            </a:r>
          </a:p>
          <a:p>
            <a:r>
              <a:rPr lang="en-US" dirty="0"/>
              <a:t>Skinner could only say that each of these responses is under the control of some other stimulus property of the physical object. If we look at a red chair and say red, the response is under the control of the stimulus redness; if we say chair, it is under the control of the collection of properties (for Skinner, the object) </a:t>
            </a:r>
            <a:r>
              <a:rPr lang="en-US" dirty="0" err="1"/>
              <a:t>chairness</a:t>
            </a:r>
            <a:r>
              <a:rPr lang="en-US" dirty="0"/>
              <a:t>, and similarly for any other response. </a:t>
            </a:r>
          </a:p>
          <a:p>
            <a:endParaRPr lang="en-US" dirty="0"/>
          </a:p>
        </p:txBody>
      </p:sp>
    </p:spTree>
    <p:extLst>
      <p:ext uri="{BB962C8B-B14F-4D97-AF65-F5344CB8AC3E}">
        <p14:creationId xmlns:p14="http://schemas.microsoft.com/office/powerpoint/2010/main" val="3569352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1481</TotalTime>
  <Words>1161</Words>
  <Application>Microsoft Office PowerPoint</Application>
  <PresentationFormat>On-screen Show (4:3)</PresentationFormat>
  <Paragraphs>56</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Causes of Behavior</vt:lpstr>
      <vt:lpstr>Determinism</vt:lpstr>
      <vt:lpstr>PowerPoint Presentation</vt:lpstr>
      <vt:lpstr>PowerPoint Presentation</vt:lpstr>
      <vt:lpstr>PowerPoint Presentation</vt:lpstr>
      <vt:lpstr>PowerPoint Presentation</vt:lpstr>
      <vt:lpstr>Question #3</vt:lpstr>
      <vt:lpstr>Is Behavior (S      R) Lawful?</vt:lpstr>
      <vt:lpstr>Where is the Stimulus?</vt:lpstr>
      <vt:lpstr>Do Stimuli Exist Independently of the Subject?</vt:lpstr>
      <vt:lpstr>PowerPoint Presentation</vt:lpstr>
      <vt:lpstr>PowerPoint Presentation</vt:lpstr>
      <vt:lpstr>Power to Control Behavior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Michael Rifino</cp:lastModifiedBy>
  <cp:revision>11</cp:revision>
  <dcterms:created xsi:type="dcterms:W3CDTF">2013-11-05T15:35:45Z</dcterms:created>
  <dcterms:modified xsi:type="dcterms:W3CDTF">2018-04-14T16:49:14Z</dcterms:modified>
</cp:coreProperties>
</file>