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12"/>
  </p:notesMasterIdLst>
  <p:sldIdLst>
    <p:sldId id="263" r:id="rId2"/>
    <p:sldId id="262" r:id="rId3"/>
    <p:sldId id="264" r:id="rId4"/>
    <p:sldId id="265" r:id="rId5"/>
    <p:sldId id="266" r:id="rId6"/>
    <p:sldId id="267" r:id="rId7"/>
    <p:sldId id="268" r:id="rId8"/>
    <p:sldId id="269" r:id="rId9"/>
    <p:sldId id="259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343" autoAdjust="0"/>
  </p:normalViewPr>
  <p:slideViewPr>
    <p:cSldViewPr snapToGrid="0" snapToObjects="1">
      <p:cViewPr varScale="1">
        <p:scale>
          <a:sx n="97" d="100"/>
          <a:sy n="97" d="100"/>
        </p:scale>
        <p:origin x="-1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4FFE6-8031-2B42-B14D-ED9C9C54052C}" type="datetimeFigureOut">
              <a:rPr lang="en-US" smtClean="0"/>
              <a:t>4/9/19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4FC56-E4E0-5945-9DBC-40D550F64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13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 will write</a:t>
            </a:r>
            <a:r>
              <a:rPr lang="en-US" baseline="0" dirty="0" smtClean="0"/>
              <a:t> on the poster? </a:t>
            </a:r>
          </a:p>
          <a:p>
            <a:r>
              <a:rPr lang="en-US" baseline="0" dirty="0" smtClean="0"/>
              <a:t>How many of your will present? At least two </a:t>
            </a:r>
          </a:p>
          <a:p>
            <a:r>
              <a:rPr lang="en-US" baseline="0" dirty="0" smtClean="0"/>
              <a:t>Everyone must be ensured time to talk within groups 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/>
              <a:t>Designate roles for each member: </a:t>
            </a:r>
            <a:r>
              <a:rPr lang="en-US" sz="2200" i="1" dirty="0" smtClean="0"/>
              <a:t>everyone must contribute </a:t>
            </a:r>
            <a:endParaRPr lang="en-US" sz="2200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/>
              <a:t>Scan the reading and discuss and answer </a:t>
            </a:r>
            <a:r>
              <a:rPr lang="en-US" sz="2200" u="sng" dirty="0" smtClean="0"/>
              <a:t>the question designated for your group </a:t>
            </a:r>
            <a:r>
              <a:rPr lang="en-US" sz="2200" dirty="0" smtClean="0"/>
              <a:t>based on the reading </a:t>
            </a:r>
          </a:p>
          <a:p>
            <a:r>
              <a:rPr lang="en-US" sz="1200" dirty="0" smtClean="0"/>
              <a:t>Quote the key phases and briefly explain and organize them onto a poster sheet </a:t>
            </a: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You have 15 minutes to put this together!  </a:t>
            </a:r>
          </a:p>
          <a:p>
            <a:pPr lvl="1"/>
            <a:r>
              <a:rPr lang="en-US" dirty="0" smtClean="0"/>
              <a:t>back to the whole class   wish to share with your peers </a:t>
            </a:r>
          </a:p>
          <a:p>
            <a:pPr lvl="1"/>
            <a:r>
              <a:rPr lang="en-US" dirty="0" smtClean="0"/>
              <a:t>Each group will be given three reflections written by my Saturday class students </a:t>
            </a:r>
          </a:p>
          <a:p>
            <a:pPr lvl="1"/>
            <a:r>
              <a:rPr lang="en-US" sz="2200" dirty="0" smtClean="0"/>
              <a:t>Students, from my Saturday class, wrote about their impressions* of the same reading we did for our class</a:t>
            </a:r>
          </a:p>
          <a:p>
            <a:pPr lvl="1"/>
            <a:r>
              <a:rPr lang="en-US" sz="2200" dirty="0" smtClean="0"/>
              <a:t>Think about the reading homework as you read each reflection</a:t>
            </a:r>
          </a:p>
          <a:p>
            <a:pPr lvl="1"/>
            <a:r>
              <a:rPr lang="en-US" sz="2200" dirty="0" smtClean="0"/>
              <a:t>Provide feedback and rewrite the sentences that are about Freud and his theory covered in the reading whenever you come across an incorrect interpretation of Freud’s theory of the mind </a:t>
            </a:r>
          </a:p>
          <a:p>
            <a:pPr lvl="1"/>
            <a:r>
              <a:rPr lang="en-US" sz="2200" dirty="0" smtClean="0"/>
              <a:t>At the end, we will discuss any thoughts about this process of the activity  </a:t>
            </a:r>
            <a:br>
              <a:rPr lang="en-US" sz="2200" dirty="0" smtClean="0"/>
            </a:br>
            <a:endParaRPr lang="en-US" sz="31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4FC56-E4E0-5945-9DBC-40D550F648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78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4/9/19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4/9/19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5A36B1AD-C41F-DE41-B068-D547F39D50CB}" type="datetimeFigureOut">
              <a:rPr lang="en-US" smtClean="0"/>
              <a:t>4/9/19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5A36B1AD-C41F-DE41-B068-D547F39D50CB}" type="datetimeFigureOut">
              <a:rPr lang="en-US" smtClean="0"/>
              <a:t>4/9/19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5A36B1AD-C41F-DE41-B068-D547F39D50CB}" type="datetimeFigureOut">
              <a:rPr lang="en-US" smtClean="0"/>
              <a:t>4/9/19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4/9/19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4/9/19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4/9/19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4/9/19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4/9/19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4/9/19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A36B1AD-C41F-DE41-B068-D547F39D50CB}" type="datetimeFigureOut">
              <a:rPr lang="en-US" smtClean="0"/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In-Class Collaborative Review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1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Make three large (10-12 students) groups</a:t>
            </a:r>
          </a:p>
          <a:p>
            <a:pPr lvl="2"/>
            <a:r>
              <a:rPr lang="en-US" dirty="0" smtClean="0"/>
              <a:t>Each group will be assigned a section in the reading </a:t>
            </a:r>
          </a:p>
          <a:p>
            <a:pPr lvl="1"/>
            <a:r>
              <a:rPr lang="en-US" dirty="0" smtClean="0"/>
              <a:t>Within your large group, break into two smaller (6-7 students) groups</a:t>
            </a:r>
          </a:p>
          <a:p>
            <a:pPr lvl="1"/>
            <a:r>
              <a:rPr lang="en-US" dirty="0" smtClean="0"/>
              <a:t>(3:30pm; 15 </a:t>
            </a:r>
            <a:r>
              <a:rPr lang="en-US" dirty="0" err="1" smtClean="0"/>
              <a:t>mins</a:t>
            </a:r>
            <a:r>
              <a:rPr lang="en-US" dirty="0" smtClean="0"/>
              <a:t>) Silent, individual reading </a:t>
            </a:r>
          </a:p>
          <a:p>
            <a:pPr lvl="1"/>
            <a:r>
              <a:rPr lang="en-US" dirty="0" smtClean="0"/>
              <a:t>(3:45pm; 5 </a:t>
            </a:r>
            <a:r>
              <a:rPr lang="en-US" dirty="0" err="1" smtClean="0"/>
              <a:t>mins</a:t>
            </a:r>
            <a:r>
              <a:rPr lang="en-US" dirty="0" smtClean="0"/>
              <a:t>) Discuss within your smaller group: 1-2 points you thought were important in your section</a:t>
            </a:r>
          </a:p>
          <a:p>
            <a:pPr lvl="1"/>
            <a:r>
              <a:rPr lang="en-US" dirty="0" smtClean="0"/>
              <a:t>(3:50pm; 5 </a:t>
            </a:r>
            <a:r>
              <a:rPr lang="en-US" dirty="0" err="1" smtClean="0"/>
              <a:t>mins</a:t>
            </a:r>
            <a:r>
              <a:rPr lang="en-US" dirty="0" smtClean="0"/>
              <a:t>) Reconnect with the other half of your group </a:t>
            </a:r>
          </a:p>
          <a:p>
            <a:pPr lvl="2"/>
            <a:r>
              <a:rPr lang="en-US" dirty="0" smtClean="0"/>
              <a:t>Discuss in your large group your points of interest in the reading and together decide on 1-2 points that your group believes everyone in the class needs to know about your section </a:t>
            </a:r>
          </a:p>
          <a:p>
            <a:pPr lvl="1"/>
            <a:r>
              <a:rPr lang="en-US" dirty="0" smtClean="0"/>
              <a:t>(4:00pm; 10 </a:t>
            </a:r>
            <a:r>
              <a:rPr lang="en-US" dirty="0" err="1" smtClean="0"/>
              <a:t>mins</a:t>
            </a:r>
            <a:r>
              <a:rPr lang="en-US" dirty="0" smtClean="0"/>
              <a:t>) Each group will take turns sharing their 1-2 points to the class</a:t>
            </a:r>
          </a:p>
          <a:p>
            <a:pPr lvl="1"/>
            <a:r>
              <a:rPr lang="en-US" dirty="0" smtClean="0"/>
              <a:t>(4:10 - 4:25 </a:t>
            </a:r>
            <a:r>
              <a:rPr lang="en-US" dirty="0" err="1" smtClean="0"/>
              <a:t>mins</a:t>
            </a:r>
            <a:r>
              <a:rPr lang="en-US" dirty="0" smtClean="0"/>
              <a:t>) Review sheet for Exam!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889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are we doing this?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reinforce and clarify key points and issues raised in the reading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To learn from your peers’ diverse perspectives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To enhance what I focus on during the lecture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297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Group/Question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500" dirty="0"/>
              <a:t>Summarize the text and explain what is the difference, </a:t>
            </a:r>
            <a:r>
              <a:rPr lang="en-US" sz="3500" i="1" dirty="0"/>
              <a:t>in definitions</a:t>
            </a:r>
            <a:r>
              <a:rPr lang="en-US" sz="3500" dirty="0"/>
              <a:t>, between Classical Conditioning and Operant Conditioning? </a:t>
            </a:r>
          </a:p>
          <a:p>
            <a:pPr marL="0" indent="0">
              <a:buNone/>
            </a:pP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589532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Group 2/Question #2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 smtClean="0"/>
              <a:t>Pavlov’s </a:t>
            </a:r>
            <a:r>
              <a:rPr lang="en-US" sz="3500" dirty="0"/>
              <a:t>dog study </a:t>
            </a:r>
            <a:r>
              <a:rPr lang="en-US" sz="3500" dirty="0" smtClean="0"/>
              <a:t>and the </a:t>
            </a:r>
            <a:r>
              <a:rPr lang="en-US" sz="3500" dirty="0"/>
              <a:t>L</a:t>
            </a:r>
            <a:r>
              <a:rPr lang="en-US" sz="3500" dirty="0" smtClean="0"/>
              <a:t>ittle Albert experiment: </a:t>
            </a:r>
          </a:p>
          <a:p>
            <a:pPr marL="0" indent="0">
              <a:buNone/>
            </a:pPr>
            <a:r>
              <a:rPr lang="en-US" sz="3500" dirty="0" smtClean="0"/>
              <a:t>Describe </a:t>
            </a:r>
            <a:r>
              <a:rPr lang="en-US" sz="3500" dirty="0"/>
              <a:t>the process of </a:t>
            </a:r>
            <a:r>
              <a:rPr lang="en-US" sz="3500" dirty="0" smtClean="0"/>
              <a:t>learning in these examples </a:t>
            </a:r>
            <a:r>
              <a:rPr lang="en-US" sz="3500" dirty="0"/>
              <a:t>using the model of classical conditioning and its terms</a:t>
            </a:r>
            <a:r>
              <a:rPr lang="en-US" sz="35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1639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Group 3/Question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500" dirty="0"/>
              <a:t>Read </a:t>
            </a:r>
            <a:r>
              <a:rPr lang="en-US" sz="3500" dirty="0" smtClean="0"/>
              <a:t>and answer each question and </a:t>
            </a:r>
            <a:r>
              <a:rPr lang="en-US" sz="3500" dirty="0"/>
              <a:t>explain why you chose the </a:t>
            </a:r>
            <a:r>
              <a:rPr lang="en-US" sz="3500" dirty="0" smtClean="0"/>
              <a:t>answers </a:t>
            </a:r>
            <a:r>
              <a:rPr lang="en-US" sz="3500" dirty="0"/>
              <a:t>you did </a:t>
            </a:r>
          </a:p>
          <a:p>
            <a:pPr marL="0" indent="0">
              <a:buNone/>
            </a:pP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036996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Group 4/Question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500" dirty="0" err="1"/>
              <a:t>Tolman’s</a:t>
            </a:r>
            <a:r>
              <a:rPr lang="en-US" sz="3500" dirty="0"/>
              <a:t> </a:t>
            </a:r>
            <a:r>
              <a:rPr lang="en-US" sz="3500" dirty="0" smtClean="0"/>
              <a:t>Rat maze study</a:t>
            </a:r>
            <a:r>
              <a:rPr lang="en-US" sz="3500" dirty="0"/>
              <a:t>: </a:t>
            </a:r>
            <a:r>
              <a:rPr lang="en-US" sz="3500" dirty="0" smtClean="0"/>
              <a:t/>
            </a:r>
            <a:br>
              <a:rPr lang="en-US" sz="3500" dirty="0" smtClean="0"/>
            </a:br>
            <a:endParaRPr lang="en-US" sz="3500" dirty="0" smtClean="0"/>
          </a:p>
          <a:p>
            <a:pPr marL="0" lvl="0" indent="0">
              <a:buNone/>
            </a:pPr>
            <a:r>
              <a:rPr lang="en-US" sz="3500" dirty="0" smtClean="0"/>
              <a:t>Describe </a:t>
            </a:r>
            <a:r>
              <a:rPr lang="en-US" sz="3500" i="1" dirty="0" smtClean="0"/>
              <a:t>briefly</a:t>
            </a:r>
            <a:r>
              <a:rPr lang="en-US" sz="3500" dirty="0" smtClean="0"/>
              <a:t> </a:t>
            </a:r>
            <a:r>
              <a:rPr lang="en-US" sz="3500" dirty="0"/>
              <a:t>the design of this </a:t>
            </a:r>
            <a:r>
              <a:rPr lang="en-US" sz="3500" dirty="0" smtClean="0"/>
              <a:t>study, </a:t>
            </a:r>
            <a:r>
              <a:rPr lang="en-US" sz="3500" dirty="0"/>
              <a:t>and how does the conclusion </a:t>
            </a:r>
            <a:r>
              <a:rPr lang="en-US" sz="3500" dirty="0" smtClean="0"/>
              <a:t>critique the principles of operant </a:t>
            </a:r>
            <a:r>
              <a:rPr lang="en-US" sz="3500" dirty="0"/>
              <a:t>conditioning? </a:t>
            </a:r>
          </a:p>
          <a:p>
            <a:pPr marL="0" indent="0">
              <a:buNone/>
            </a:pP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603155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Group 5/Question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 smtClean="0"/>
              <a:t>Pick two out </a:t>
            </a:r>
            <a:r>
              <a:rPr lang="en-US" sz="3500" dirty="0"/>
              <a:t>of three </a:t>
            </a:r>
            <a:r>
              <a:rPr lang="en-US" sz="3500" dirty="0" smtClean="0"/>
              <a:t>studies mentioned in this excerpt.</a:t>
            </a:r>
            <a:br>
              <a:rPr lang="en-US" sz="3500" dirty="0" smtClean="0"/>
            </a:br>
            <a:r>
              <a:rPr lang="en-US" sz="3500" dirty="0" smtClean="0"/>
              <a:t> </a:t>
            </a:r>
            <a:br>
              <a:rPr lang="en-US" sz="3500" dirty="0" smtClean="0"/>
            </a:br>
            <a:r>
              <a:rPr lang="en-US" sz="3500" dirty="0" smtClean="0"/>
              <a:t>What </a:t>
            </a:r>
            <a:r>
              <a:rPr lang="en-US" sz="3500" dirty="0"/>
              <a:t>were the conclusions of these </a:t>
            </a:r>
            <a:r>
              <a:rPr lang="en-US" sz="3500" dirty="0" smtClean="0"/>
              <a:t>studies, </a:t>
            </a:r>
            <a:r>
              <a:rPr lang="en-US" sz="3500" dirty="0"/>
              <a:t>and how do these studies critique </a:t>
            </a:r>
            <a:r>
              <a:rPr lang="en-US" sz="3500" dirty="0" smtClean="0"/>
              <a:t>the principles of Operant </a:t>
            </a:r>
            <a:r>
              <a:rPr lang="en-US" sz="3500" dirty="0"/>
              <a:t>Conditioning?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577816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Group 6/Question #6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 smtClean="0"/>
              <a:t>Describe what </a:t>
            </a:r>
            <a:r>
              <a:rPr lang="en-US" sz="3500" dirty="0" err="1" smtClean="0"/>
              <a:t>Alie</a:t>
            </a:r>
            <a:r>
              <a:rPr lang="en-US" sz="3500" dirty="0" smtClean="0"/>
              <a:t> Kohn believes is the behaviorist’s conception of humans? </a:t>
            </a:r>
          </a:p>
          <a:p>
            <a:pPr marL="0" indent="0">
              <a:buNone/>
            </a:pPr>
            <a:r>
              <a:rPr lang="en-US" sz="3500" dirty="0" smtClean="0"/>
              <a:t>According to </a:t>
            </a:r>
            <a:r>
              <a:rPr lang="en-US" sz="3500" dirty="0" err="1" smtClean="0"/>
              <a:t>Alie</a:t>
            </a:r>
            <a:r>
              <a:rPr lang="en-US" sz="3500" dirty="0" smtClean="0"/>
              <a:t> Kohn, what are the implications of this conception? 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200392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you be graded?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activity will be graded on completion and quality  </a:t>
            </a:r>
          </a:p>
          <a:p>
            <a:r>
              <a:rPr lang="en-US" dirty="0" smtClean="0"/>
              <a:t>Five (5) points is the full credit you will receive based on completing and being an active contributor </a:t>
            </a:r>
          </a:p>
          <a:p>
            <a:r>
              <a:rPr lang="en-US" dirty="0" smtClean="0"/>
              <a:t>If absent (in the future), please see me to discuss alternative ways to make up your grade for this activity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82644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1486</TotalTime>
  <Words>558</Words>
  <Application>Microsoft Macintosh PowerPoint</Application>
  <PresentationFormat>On-screen Show (4:3)</PresentationFormat>
  <Paragraphs>49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Revolution</vt:lpstr>
      <vt:lpstr>In-Class Collaborative Review</vt:lpstr>
      <vt:lpstr>Why are we doing this? </vt:lpstr>
      <vt:lpstr>Group/Question #1</vt:lpstr>
      <vt:lpstr>Group 2/Question #2 </vt:lpstr>
      <vt:lpstr>Group 3/Question #3</vt:lpstr>
      <vt:lpstr>Group 4/Question #4</vt:lpstr>
      <vt:lpstr>Group 5/Question #5</vt:lpstr>
      <vt:lpstr>Group 6/Question #6 </vt:lpstr>
      <vt:lpstr>How will you be graded?</vt:lpstr>
      <vt:lpstr>What do we do?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In-Class Collaborative Review Activity</dc:title>
  <dc:creator>Michael</dc:creator>
  <cp:lastModifiedBy>Michael </cp:lastModifiedBy>
  <cp:revision>33</cp:revision>
  <dcterms:created xsi:type="dcterms:W3CDTF">2019-03-11T22:39:21Z</dcterms:created>
  <dcterms:modified xsi:type="dcterms:W3CDTF">2019-04-09T18:52:46Z</dcterms:modified>
</cp:coreProperties>
</file>