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93" r:id="rId4"/>
    <p:sldId id="292" r:id="rId5"/>
    <p:sldId id="267" r:id="rId6"/>
    <p:sldId id="270" r:id="rId7"/>
    <p:sldId id="261" r:id="rId8"/>
    <p:sldId id="262" r:id="rId9"/>
    <p:sldId id="263" r:id="rId10"/>
    <p:sldId id="265" r:id="rId11"/>
    <p:sldId id="266"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148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920858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300">
                <a:solidFill>
                  <a:schemeClr val="dk2"/>
                </a:solidFill>
                <a:latin typeface="Calibri"/>
                <a:ea typeface="Calibri"/>
                <a:cs typeface="Calibri"/>
                <a:sym typeface="Calibri"/>
              </a:rPr>
              <a:t>““Physics and biology moved farther away from personified causes when they began to attribtude the bheavior to essences, qulaities, or natures.”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thing or event that existed before or logically precedes another.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future event or circumstance that is possible but cannot be predicted with certainty.</a:t>
            </a:r>
            <a:endParaRPr/>
          </a:p>
          <a:p>
            <a:pPr marL="0" lvl="0" indent="0">
              <a:spcBef>
                <a:spcPts val="0"/>
              </a:spcBef>
              <a:spcAft>
                <a:spcPts val="0"/>
              </a:spcAft>
              <a:buNone/>
            </a:pPr>
            <a:endParaRPr/>
          </a:p>
          <a:p>
            <a:pPr marL="0" lvl="0" indent="0">
              <a:spcBef>
                <a:spcPts val="0"/>
              </a:spcBef>
              <a:spcAft>
                <a:spcPts val="0"/>
              </a:spcAft>
              <a:buNone/>
            </a:pPr>
            <a:r>
              <a:rPr lang="en"/>
              <a:t>a small group of people, with shared interests or other features in common, who spend time together and do not readily allow others to join them.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smtClean="0">
                <a:solidFill>
                  <a:srgbClr val="000000"/>
                </a:solidFill>
                <a:latin typeface="Arial"/>
                <a:ea typeface="Arial"/>
                <a:cs typeface="Arial"/>
                <a:sym typeface="Arial"/>
              </a:rPr>
              <a:t>Rewarded behavior is most likely to reoccur and punished behavior is less likely to occur. Ex. Puzzle box</a:t>
            </a:r>
            <a:endParaRPr lang="en" sz="1100" dirty="0" smtClean="0"/>
          </a:p>
          <a:p>
            <a:pPr marL="0" lvl="0" indent="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rtl="0">
              <a:lnSpc>
                <a:spcPct val="115000"/>
              </a:lnSpc>
              <a:spcBef>
                <a:spcPts val="0"/>
              </a:spcBef>
              <a:spcAft>
                <a:spcPts val="0"/>
              </a:spcAft>
              <a:buClr>
                <a:srgbClr val="000000"/>
              </a:buClr>
              <a:buSzPts val="1300"/>
              <a:buFont typeface="Calibri"/>
              <a:buChar char="●"/>
            </a:pPr>
            <a:r>
              <a:rPr lang="en" sz="1000" dirty="0">
                <a:latin typeface="Calibri"/>
                <a:ea typeface="Calibri"/>
                <a:cs typeface="Calibri"/>
                <a:sym typeface="Calibri"/>
              </a:rPr>
              <a:t>Like John B. Watson before him, B. F. Skinner declared that the aim of behavioral science is the prediction and control of behavior.</a:t>
            </a:r>
            <a:endParaRPr sz="1000" dirty="0">
              <a:latin typeface="Calibri"/>
              <a:ea typeface="Calibri"/>
              <a:cs typeface="Calibri"/>
              <a:sym typeface="Calibri"/>
            </a:endParaRPr>
          </a:p>
          <a:p>
            <a:pPr marL="0" marR="0" lvl="0" indent="0" algn="l" defTabSz="914400" rtl="0" eaLnBrk="1" fontAlgn="auto" latinLnBrk="0" hangingPunct="1">
              <a:lnSpc>
                <a:spcPct val="100000"/>
              </a:lnSpc>
              <a:spcBef>
                <a:spcPts val="1600"/>
              </a:spcBef>
              <a:spcAft>
                <a:spcPts val="0"/>
              </a:spcAft>
              <a:buClr>
                <a:srgbClr val="000000"/>
              </a:buClr>
              <a:buSzPts val="1100"/>
              <a:buFont typeface="Arial"/>
              <a:buNone/>
              <a:tabLst/>
              <a:defRPr/>
            </a:pPr>
            <a:r>
              <a:rPr lang="en" sz="1100" dirty="0" smtClean="0">
                <a:solidFill>
                  <a:srgbClr val="000000"/>
                </a:solidFill>
              </a:rPr>
              <a:t>and a belief that the laws that govern learning were the same for all animals, including human</a:t>
            </a:r>
            <a:r>
              <a:rPr lang="en" sz="1100" dirty="0" smtClean="0">
                <a:solidFill>
                  <a:srgbClr val="000000"/>
                </a:solidFill>
              </a:rPr>
              <a:t>Introspection forms no essential part of its methods</a:t>
            </a:r>
          </a:p>
          <a:p>
            <a:pPr marL="0" marR="0" lvl="0" indent="0" algn="l" defTabSz="914400" rtl="0" eaLnBrk="1" fontAlgn="auto" latinLnBrk="0" hangingPunct="1">
              <a:lnSpc>
                <a:spcPct val="100000"/>
              </a:lnSpc>
              <a:spcBef>
                <a:spcPts val="1600"/>
              </a:spcBef>
              <a:spcAft>
                <a:spcPts val="0"/>
              </a:spcAft>
              <a:buClr>
                <a:srgbClr val="000000"/>
              </a:buClr>
              <a:buSzPts val="1100"/>
              <a:buFont typeface="Arial"/>
              <a:buNone/>
              <a:tabLst/>
              <a:defRPr/>
            </a:pPr>
            <a:r>
              <a:rPr lang="en" sz="1100" dirty="0" smtClean="0">
                <a:solidFill>
                  <a:srgbClr val="000000"/>
                </a:solidFill>
              </a:rPr>
              <a:t>Introspection forms no essential part of its methods</a:t>
            </a:r>
          </a:p>
          <a:p>
            <a:pPr marL="0" lvl="0" indent="0">
              <a:spcBef>
                <a:spcPts val="1600"/>
              </a:spcBef>
              <a:spcAft>
                <a:spcPts val="0"/>
              </a:spcAft>
              <a:buNone/>
            </a:pPr>
            <a:endParaRPr lang="en-US" sz="1100" dirty="0" smtClean="0">
              <a:solidFill>
                <a:srgbClr val="000000"/>
              </a:solidFill>
            </a:endParaRPr>
          </a:p>
          <a:p>
            <a:pPr marL="0" lvl="0" indent="0">
              <a:spcBef>
                <a:spcPts val="160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asmXyJaXBC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youtube.com/watch?v=xZVtU08D0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youtube.com/watch?v=qy_mIEnnlF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Behaviorism </a:t>
            </a:r>
            <a:endParaRPr/>
          </a:p>
        </p:txBody>
      </p:sp>
      <p:sp>
        <p:nvSpPr>
          <p:cNvPr id="129" name="Shape 129"/>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3</a:t>
            </a:r>
            <a:r>
              <a:rPr lang="en" dirty="0" smtClean="0"/>
              <a:t>.</a:t>
            </a:r>
            <a:r>
              <a:rPr lang="en-US" dirty="0" smtClean="0"/>
              <a:t>23</a:t>
            </a:r>
            <a:r>
              <a:rPr lang="en" dirty="0" smtClean="0"/>
              <a:t>.201</a:t>
            </a:r>
            <a:r>
              <a:rPr lang="en-US" dirty="0" smtClean="0"/>
              <a:t>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Ivan Pavlov (1849-1936)</a:t>
            </a:r>
            <a:endParaRPr/>
          </a:p>
        </p:txBody>
      </p:sp>
      <p:sp>
        <p:nvSpPr>
          <p:cNvPr id="184" name="Shape 184"/>
          <p:cNvSpPr txBox="1">
            <a:spLocks noGrp="1"/>
          </p:cNvSpPr>
          <p:nvPr>
            <p:ph type="body" idx="1"/>
          </p:nvPr>
        </p:nvSpPr>
        <p:spPr>
          <a:xfrm>
            <a:off x="517400" y="1948100"/>
            <a:ext cx="4022400" cy="24906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500"/>
              <a:t>Born in Russia</a:t>
            </a:r>
            <a:endParaRPr sz="1500"/>
          </a:p>
          <a:p>
            <a:pPr marL="457200" lvl="0" indent="-323850" rtl="0">
              <a:spcBef>
                <a:spcPts val="0"/>
              </a:spcBef>
              <a:spcAft>
                <a:spcPts val="0"/>
              </a:spcAft>
              <a:buSzPts val="1500"/>
              <a:buChar char="●"/>
            </a:pPr>
            <a:r>
              <a:rPr lang="en" sz="1500"/>
              <a:t>Received medical degree and became a physiologist at age 33 </a:t>
            </a:r>
            <a:endParaRPr sz="1500"/>
          </a:p>
          <a:p>
            <a:pPr marL="457200" lvl="0" indent="-323850" rtl="0">
              <a:spcBef>
                <a:spcPts val="0"/>
              </a:spcBef>
              <a:spcAft>
                <a:spcPts val="0"/>
              </a:spcAft>
              <a:buSzPts val="1500"/>
              <a:buChar char="●"/>
            </a:pPr>
            <a:r>
              <a:rPr lang="en" sz="1500"/>
              <a:t>His studies on the digestive system earned him Russia’s first Nobel Prize in 1904</a:t>
            </a:r>
            <a:endParaRPr sz="1500"/>
          </a:p>
          <a:p>
            <a:pPr marL="457200" lvl="0" indent="-323850" rtl="0">
              <a:spcBef>
                <a:spcPts val="0"/>
              </a:spcBef>
              <a:spcAft>
                <a:spcPts val="0"/>
              </a:spcAft>
              <a:buSzPts val="1500"/>
              <a:buChar char="●"/>
            </a:pPr>
            <a:r>
              <a:rPr lang="en" sz="1500"/>
              <a:t>His contribution to psychology started from an incidental observation with his study on dogs and their digestive system </a:t>
            </a:r>
            <a:endParaRPr sz="1500"/>
          </a:p>
          <a:p>
            <a:pPr marL="0" lvl="0" indent="0">
              <a:spcBef>
                <a:spcPts val="1600"/>
              </a:spcBef>
              <a:spcAft>
                <a:spcPts val="1600"/>
              </a:spcAft>
              <a:buNone/>
            </a:pPr>
            <a:endParaRPr/>
          </a:p>
        </p:txBody>
      </p:sp>
      <p:pic>
        <p:nvPicPr>
          <p:cNvPr id="185" name="Shape 185"/>
          <p:cNvPicPr preferRelativeResize="0"/>
          <p:nvPr/>
        </p:nvPicPr>
        <p:blipFill>
          <a:blip r:embed="rId3">
            <a:alphaModFix/>
          </a:blip>
          <a:stretch>
            <a:fillRect/>
          </a:stretch>
        </p:blipFill>
        <p:spPr>
          <a:xfrm>
            <a:off x="4528349" y="413400"/>
            <a:ext cx="2411451" cy="2970952"/>
          </a:xfrm>
          <a:prstGeom prst="rect">
            <a:avLst/>
          </a:prstGeom>
          <a:noFill/>
          <a:ln>
            <a:noFill/>
          </a:ln>
        </p:spPr>
      </p:pic>
      <p:pic>
        <p:nvPicPr>
          <p:cNvPr id="186" name="Shape 186"/>
          <p:cNvPicPr preferRelativeResize="0"/>
          <p:nvPr/>
        </p:nvPicPr>
        <p:blipFill>
          <a:blip r:embed="rId4">
            <a:alphaModFix/>
          </a:blip>
          <a:stretch>
            <a:fillRect/>
          </a:stretch>
        </p:blipFill>
        <p:spPr>
          <a:xfrm>
            <a:off x="6415432" y="2228600"/>
            <a:ext cx="2357490" cy="2490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dirty="0"/>
              <a:t>Historical </a:t>
            </a:r>
            <a:r>
              <a:rPr lang="en" dirty="0" smtClean="0"/>
              <a:t>Context</a:t>
            </a:r>
            <a:r>
              <a:rPr lang="en-US" dirty="0" smtClean="0"/>
              <a:t>: </a:t>
            </a:r>
            <a:r>
              <a:rPr lang="en" dirty="0" smtClean="0"/>
              <a:t>Pavlov’s </a:t>
            </a:r>
            <a:r>
              <a:rPr lang="en" dirty="0"/>
              <a:t>Dog study</a:t>
            </a:r>
            <a:endParaRPr dirty="0"/>
          </a:p>
        </p:txBody>
      </p:sp>
      <p:sp>
        <p:nvSpPr>
          <p:cNvPr id="192" name="Shape 192"/>
          <p:cNvSpPr txBox="1">
            <a:spLocks noGrp="1"/>
          </p:cNvSpPr>
          <p:nvPr>
            <p:ph type="body" idx="1"/>
          </p:nvPr>
        </p:nvSpPr>
        <p:spPr>
          <a:xfrm>
            <a:off x="819150" y="1785879"/>
            <a:ext cx="7505700" cy="24480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sz="1900" dirty="0"/>
              <a:t>(1880’s) Psychology was a very young field; Not considered a </a:t>
            </a:r>
            <a:r>
              <a:rPr lang="en" sz="1900" dirty="0" smtClean="0"/>
              <a:t>scientific</a:t>
            </a:r>
            <a:r>
              <a:rPr lang="en-US" sz="1900" dirty="0" smtClean="0"/>
              <a:t/>
            </a:r>
            <a:br>
              <a:rPr lang="en-US" sz="1900" dirty="0" smtClean="0"/>
            </a:br>
            <a:endParaRPr sz="1900" dirty="0"/>
          </a:p>
          <a:p>
            <a:pPr marL="457200" lvl="0" indent="-311150" rtl="0">
              <a:spcBef>
                <a:spcPts val="0"/>
              </a:spcBef>
              <a:spcAft>
                <a:spcPts val="0"/>
              </a:spcAft>
              <a:buSzPts val="1300"/>
              <a:buChar char="●"/>
            </a:pPr>
            <a:r>
              <a:rPr lang="en" sz="1900" dirty="0" smtClean="0"/>
              <a:t>Pavlov’s </a:t>
            </a:r>
            <a:r>
              <a:rPr lang="en" sz="1900" dirty="0"/>
              <a:t>physiological research involved the use of dogs as subjects for studying the role of salivation on digestion </a:t>
            </a:r>
            <a:r>
              <a:rPr lang="en-US" sz="1900" dirty="0" smtClean="0"/>
              <a:t/>
            </a:r>
            <a:br>
              <a:rPr lang="en-US" sz="1900" dirty="0" smtClean="0"/>
            </a:br>
            <a:endParaRPr sz="1900" dirty="0"/>
          </a:p>
          <a:p>
            <a:pPr marL="457200" lvl="0" indent="-311150" rtl="0">
              <a:spcBef>
                <a:spcPts val="0"/>
              </a:spcBef>
              <a:spcAft>
                <a:spcPts val="0"/>
              </a:spcAft>
              <a:buSzPts val="1300"/>
              <a:buChar char="●"/>
            </a:pPr>
            <a:r>
              <a:rPr lang="en" sz="1900" u="sng" dirty="0">
                <a:solidFill>
                  <a:schemeClr val="hlink"/>
                </a:solidFill>
                <a:hlinkClick r:id="rId3"/>
              </a:rPr>
              <a:t>https://www.youtube.com/watch?v=asmXyJaXBC8</a:t>
            </a:r>
            <a:r>
              <a:rPr lang="en" sz="1900" dirty="0"/>
              <a:t> </a:t>
            </a:r>
            <a:endParaRPr sz="1900" dirty="0"/>
          </a:p>
          <a:p>
            <a:pPr marL="0" lvl="0" indent="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16250" y="488925"/>
            <a:ext cx="3709200" cy="138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John B. Watson </a:t>
            </a:r>
            <a:endParaRPr/>
          </a:p>
        </p:txBody>
      </p:sp>
      <p:sp>
        <p:nvSpPr>
          <p:cNvPr id="204" name="Shape 204"/>
          <p:cNvSpPr txBox="1">
            <a:spLocks noGrp="1"/>
          </p:cNvSpPr>
          <p:nvPr>
            <p:ph type="body" idx="1"/>
          </p:nvPr>
        </p:nvSpPr>
        <p:spPr>
          <a:xfrm>
            <a:off x="507250" y="1175025"/>
            <a:ext cx="4032600" cy="30231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dirty="0"/>
              <a:t>Another study that rest directly on Pavlov’s theory of classical conditioning is John B. Watson’s conditioning of Little Albert to fear a white rat (and other furry animals) by employing the principles of classical conditioning  </a:t>
            </a:r>
            <a:br>
              <a:rPr lang="en" dirty="0"/>
            </a:br>
            <a:endParaRPr dirty="0"/>
          </a:p>
          <a:p>
            <a:pPr marL="457200" lvl="0" indent="-311150" rtl="0">
              <a:spcBef>
                <a:spcPts val="0"/>
              </a:spcBef>
              <a:spcAft>
                <a:spcPts val="0"/>
              </a:spcAft>
              <a:buSzPts val="1300"/>
              <a:buChar char="●"/>
            </a:pPr>
            <a:r>
              <a:rPr lang="en" dirty="0"/>
              <a:t>Watson sought to demonstrate how emotions, such as </a:t>
            </a:r>
            <a:r>
              <a:rPr lang="en" dirty="0" smtClean="0"/>
              <a:t>fear </a:t>
            </a:r>
            <a:r>
              <a:rPr lang="en" dirty="0"/>
              <a:t>are formed </a:t>
            </a:r>
            <a:br>
              <a:rPr lang="en" dirty="0"/>
            </a:br>
            <a:endParaRPr dirty="0"/>
          </a:p>
          <a:p>
            <a:pPr marL="457200" lvl="0" indent="-311150" rtl="0">
              <a:spcBef>
                <a:spcPts val="0"/>
              </a:spcBef>
              <a:spcAft>
                <a:spcPts val="0"/>
              </a:spcAft>
              <a:buSzPts val="1300"/>
              <a:buChar char="●"/>
            </a:pPr>
            <a:r>
              <a:rPr lang="en" dirty="0"/>
              <a:t>The historical importance of the Little Albert study is not only due to its findings, but also to the new psychological territory it pioneered </a:t>
            </a:r>
            <a:endParaRPr dirty="0"/>
          </a:p>
        </p:txBody>
      </p:sp>
      <p:pic>
        <p:nvPicPr>
          <p:cNvPr id="205" name="Shape 205"/>
          <p:cNvPicPr preferRelativeResize="0"/>
          <p:nvPr/>
        </p:nvPicPr>
        <p:blipFill>
          <a:blip r:embed="rId3">
            <a:alphaModFix/>
          </a:blip>
          <a:stretch>
            <a:fillRect/>
          </a:stretch>
        </p:blipFill>
        <p:spPr>
          <a:xfrm>
            <a:off x="4825875" y="488925"/>
            <a:ext cx="3709200" cy="370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Little Albert experiment and context </a:t>
            </a:r>
            <a:endParaRPr/>
          </a:p>
        </p:txBody>
      </p:sp>
      <p:sp>
        <p:nvSpPr>
          <p:cNvPr id="211" name="Shape 211"/>
          <p:cNvSpPr txBox="1">
            <a:spLocks noGrp="1"/>
          </p:cNvSpPr>
          <p:nvPr>
            <p:ph type="body" idx="1"/>
          </p:nvPr>
        </p:nvSpPr>
        <p:spPr>
          <a:xfrm>
            <a:off x="568125" y="1602900"/>
            <a:ext cx="7756800" cy="28359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500" dirty="0"/>
              <a:t>Have you ever wondered where your emotions come from? </a:t>
            </a:r>
            <a:endParaRPr sz="1500" dirty="0"/>
          </a:p>
          <a:p>
            <a:pPr marL="457200" lvl="0" indent="-323850" rtl="0">
              <a:spcBef>
                <a:spcPts val="0"/>
              </a:spcBef>
              <a:spcAft>
                <a:spcPts val="0"/>
              </a:spcAft>
              <a:buSzPts val="1500"/>
              <a:buChar char="●"/>
            </a:pPr>
            <a:r>
              <a:rPr lang="en" sz="1500" dirty="0"/>
              <a:t>The source of emotions has fascinated scientists throughout history </a:t>
            </a:r>
            <a:endParaRPr sz="1500" dirty="0"/>
          </a:p>
          <a:p>
            <a:pPr marL="457200" lvl="0" indent="-323850" rtl="0">
              <a:spcBef>
                <a:spcPts val="0"/>
              </a:spcBef>
              <a:spcAft>
                <a:spcPts val="0"/>
              </a:spcAft>
              <a:buSzPts val="1500"/>
              <a:buChar char="●"/>
            </a:pPr>
            <a:r>
              <a:rPr lang="en" sz="1500" dirty="0"/>
              <a:t>During the 1920’s - psychology was dominated by Freud and psychoanalysis</a:t>
            </a:r>
            <a:endParaRPr sz="1500" dirty="0"/>
          </a:p>
          <a:p>
            <a:pPr marL="914400" lvl="1" indent="-323850" rtl="0">
              <a:spcBef>
                <a:spcPts val="0"/>
              </a:spcBef>
              <a:spcAft>
                <a:spcPts val="0"/>
              </a:spcAft>
              <a:buSzPts val="1500"/>
              <a:buChar char="○"/>
            </a:pPr>
            <a:r>
              <a:rPr lang="en" sz="1500" dirty="0"/>
              <a:t>Behavior, thoughts, and </a:t>
            </a:r>
            <a:r>
              <a:rPr lang="en" sz="1500" i="1" dirty="0"/>
              <a:t>emotions </a:t>
            </a:r>
            <a:r>
              <a:rPr lang="en" sz="1500" dirty="0"/>
              <a:t>are motivated by unconscious forces and repressed conflicts from early childhood </a:t>
            </a:r>
            <a:br>
              <a:rPr lang="en" sz="1500" dirty="0"/>
            </a:br>
            <a:endParaRPr sz="1500" dirty="0"/>
          </a:p>
          <a:p>
            <a:pPr marL="457200" lvl="0" indent="-323850" rtl="0">
              <a:spcBef>
                <a:spcPts val="0"/>
              </a:spcBef>
              <a:spcAft>
                <a:spcPts val="0"/>
              </a:spcAft>
              <a:buSzPts val="1500"/>
              <a:buChar char="●"/>
            </a:pPr>
            <a:r>
              <a:rPr lang="en" sz="1500" dirty="0"/>
              <a:t>During this time, Behaviorism, was radically opposed to psychoanalysis and argued that behavior is motivated </a:t>
            </a:r>
            <a:r>
              <a:rPr lang="en" sz="1500" i="1" dirty="0"/>
              <a:t>outside </a:t>
            </a:r>
            <a:r>
              <a:rPr lang="en" sz="1500" dirty="0"/>
              <a:t>the person through environmental stimuli </a:t>
            </a:r>
            <a:endParaRPr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Little Albert: Video and Conclusion</a:t>
            </a:r>
            <a:endParaRPr/>
          </a:p>
        </p:txBody>
      </p:sp>
      <p:sp>
        <p:nvSpPr>
          <p:cNvPr id="223" name="Shape 2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buNone/>
            </a:pPr>
            <a:r>
              <a:rPr lang="en" dirty="0"/>
              <a:t>Little Albert: </a:t>
            </a:r>
            <a:r>
              <a:rPr lang="en" dirty="0"/>
              <a:t>https://www.youtube.com/watch?v=9hBfnXACsOI</a:t>
            </a:r>
            <a:endParaRPr dirty="0"/>
          </a:p>
          <a:p>
            <a:pPr marL="457200" lvl="0" indent="-311150">
              <a:spcBef>
                <a:spcPts val="1600"/>
              </a:spcBef>
              <a:spcAft>
                <a:spcPts val="0"/>
              </a:spcAft>
              <a:buSzPts val="1300"/>
              <a:buChar char="●"/>
            </a:pPr>
            <a:r>
              <a:rPr lang="en" dirty="0"/>
              <a:t>Watson theorized that if a stimulus automatically produces a certain emotion in you and that stimulus is repeatedly experienced at the same moment with something else, such as a rat, the rat will become </a:t>
            </a:r>
            <a:r>
              <a:rPr lang="en" dirty="0" smtClean="0"/>
              <a:t>associate</a:t>
            </a:r>
            <a:r>
              <a:rPr lang="en-US" dirty="0" smtClean="0"/>
              <a:t>d </a:t>
            </a:r>
            <a:r>
              <a:rPr lang="en" dirty="0" smtClean="0"/>
              <a:t>with fea</a:t>
            </a:r>
            <a:r>
              <a:rPr lang="en-US" dirty="0"/>
              <a:t>r</a:t>
            </a:r>
            <a:r>
              <a:rPr lang="en" dirty="0"/>
              <a:t/>
            </a:r>
            <a:br>
              <a:rPr lang="en" dirty="0"/>
            </a:br>
            <a:endParaRPr dirty="0"/>
          </a:p>
          <a:p>
            <a:pPr marL="457200" lvl="0" indent="-311150">
              <a:spcBef>
                <a:spcPts val="0"/>
              </a:spcBef>
              <a:spcAft>
                <a:spcPts val="0"/>
              </a:spcAft>
              <a:buSzPts val="1300"/>
              <a:buChar char="●"/>
            </a:pPr>
            <a:r>
              <a:rPr lang="en" dirty="0"/>
              <a:t>We are not born to fear rats but such fears are learned through conditioning </a:t>
            </a:r>
            <a:endParaRPr dirty="0"/>
          </a:p>
          <a:p>
            <a:pPr marL="0" lvl="0" indent="0">
              <a:spcBef>
                <a:spcPts val="16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B.F. Skinner (1904-1990)</a:t>
            </a:r>
            <a:endParaRPr dirty="0"/>
          </a:p>
        </p:txBody>
      </p:sp>
      <p:sp>
        <p:nvSpPr>
          <p:cNvPr id="229" name="Shape 229"/>
          <p:cNvSpPr txBox="1">
            <a:spLocks noGrp="1"/>
          </p:cNvSpPr>
          <p:nvPr>
            <p:ph type="body" idx="1"/>
          </p:nvPr>
        </p:nvSpPr>
        <p:spPr>
          <a:xfrm>
            <a:off x="232625" y="1877375"/>
            <a:ext cx="5693100" cy="2870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dirty="0"/>
              <a:t>Founder of </a:t>
            </a:r>
            <a:r>
              <a:rPr lang="en" sz="1400" i="1" dirty="0"/>
              <a:t>radical behaviorism: </a:t>
            </a:r>
            <a:endParaRPr sz="1400" i="1" dirty="0"/>
          </a:p>
          <a:p>
            <a:pPr marL="914400" lvl="1" indent="-317500">
              <a:spcBef>
                <a:spcPts val="0"/>
              </a:spcBef>
              <a:spcAft>
                <a:spcPts val="0"/>
              </a:spcAft>
              <a:buSzPts val="1400"/>
              <a:buChar char="○"/>
            </a:pPr>
            <a:r>
              <a:rPr lang="en" sz="1400" dirty="0"/>
              <a:t>All behaviors are learned and controlled by </a:t>
            </a:r>
            <a:br>
              <a:rPr lang="en" sz="1400" dirty="0"/>
            </a:br>
            <a:r>
              <a:rPr lang="en" sz="1400" dirty="0"/>
              <a:t>the situation that immediately precedes the behavior and the consequences that follow it </a:t>
            </a:r>
            <a:endParaRPr sz="1400" dirty="0"/>
          </a:p>
          <a:p>
            <a:pPr marL="457200" lvl="0" indent="-317500" rtl="0">
              <a:spcBef>
                <a:spcPts val="0"/>
              </a:spcBef>
              <a:spcAft>
                <a:spcPts val="0"/>
              </a:spcAft>
              <a:buSzPts val="1400"/>
              <a:buChar char="●"/>
            </a:pPr>
            <a:r>
              <a:rPr lang="en" sz="1400" dirty="0"/>
              <a:t>Acknowledged that humans have subjective experiences (mind, thoughts, and emotions) </a:t>
            </a:r>
            <a:endParaRPr sz="1400" dirty="0"/>
          </a:p>
          <a:p>
            <a:pPr marL="457200" lvl="0" indent="-323850" rtl="0">
              <a:spcBef>
                <a:spcPts val="0"/>
              </a:spcBef>
              <a:spcAft>
                <a:spcPts val="0"/>
              </a:spcAft>
              <a:buSzPts val="1500"/>
              <a:buChar char="●"/>
            </a:pPr>
            <a:r>
              <a:rPr lang="en" sz="1400" dirty="0"/>
              <a:t>Did not believe that subjectivity were the </a:t>
            </a:r>
            <a:r>
              <a:rPr lang="en" sz="1400" i="1" dirty="0"/>
              <a:t>causes </a:t>
            </a:r>
            <a:r>
              <a:rPr lang="en" sz="1400" dirty="0"/>
              <a:t>of behavior but rather, our mental processes are formed by our environment and behavior</a:t>
            </a:r>
            <a:r>
              <a:rPr lang="en" sz="1500" dirty="0"/>
              <a:t> </a:t>
            </a:r>
            <a:endParaRPr sz="1500" dirty="0"/>
          </a:p>
          <a:p>
            <a:pPr marL="0" lvl="0" indent="0" rtl="0">
              <a:spcBef>
                <a:spcPts val="1600"/>
              </a:spcBef>
              <a:spcAft>
                <a:spcPts val="1600"/>
              </a:spcAft>
              <a:buNone/>
            </a:pPr>
            <a:endParaRPr dirty="0"/>
          </a:p>
        </p:txBody>
      </p:sp>
      <p:pic>
        <p:nvPicPr>
          <p:cNvPr id="230" name="Shape 230"/>
          <p:cNvPicPr preferRelativeResize="0"/>
          <p:nvPr/>
        </p:nvPicPr>
        <p:blipFill>
          <a:blip r:embed="rId3">
            <a:alphaModFix/>
          </a:blip>
          <a:stretch>
            <a:fillRect/>
          </a:stretch>
        </p:blipFill>
        <p:spPr>
          <a:xfrm>
            <a:off x="4786575" y="201770"/>
            <a:ext cx="3545824" cy="2168875"/>
          </a:xfrm>
          <a:prstGeom prst="rect">
            <a:avLst/>
          </a:prstGeom>
          <a:noFill/>
          <a:ln>
            <a:noFill/>
          </a:ln>
        </p:spPr>
      </p:pic>
      <p:pic>
        <p:nvPicPr>
          <p:cNvPr id="231" name="Shape 231"/>
          <p:cNvPicPr preferRelativeResize="0"/>
          <p:nvPr/>
        </p:nvPicPr>
        <p:blipFill>
          <a:blip r:embed="rId4">
            <a:alphaModFix/>
          </a:blip>
          <a:stretch>
            <a:fillRect/>
          </a:stretch>
        </p:blipFill>
        <p:spPr>
          <a:xfrm>
            <a:off x="6391325" y="1774988"/>
            <a:ext cx="2346650" cy="3075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p:txBody>
      </p:sp>
      <p:sp>
        <p:nvSpPr>
          <p:cNvPr id="237" name="Shape 23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i="1"/>
              <a:t>“...something essential to scientific practice is missing in almost all current discussions of human behavior. It has to do with our treatment of the causes of behavior.” p.7</a:t>
            </a:r>
            <a:endParaRPr sz="1600" i="1"/>
          </a:p>
          <a:p>
            <a:pPr marL="0" lvl="0" indent="0" rtl="0">
              <a:spcBef>
                <a:spcPts val="1600"/>
              </a:spcBef>
              <a:spcAft>
                <a:spcPts val="0"/>
              </a:spcAft>
              <a:buNone/>
            </a:pPr>
            <a:r>
              <a:rPr lang="en" sz="1600" i="1"/>
              <a:t>“Man’s first experience with causes probably came from his own behavior: things moved because he moved them. If other things moved, it was because someone else was moving them, and if the mover could not be seen, it was because he was invisible.”</a:t>
            </a:r>
            <a:endParaRPr sz="1600" i="1"/>
          </a:p>
          <a:p>
            <a:pPr marL="0" lvl="0" indent="0">
              <a:spcBef>
                <a:spcPts val="1600"/>
              </a:spcBef>
              <a:spcAft>
                <a:spcPts val="1600"/>
              </a:spcAft>
              <a:buNone/>
            </a:pP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lgn="ctr">
              <a:spcBef>
                <a:spcPts val="0"/>
              </a:spcBef>
              <a:spcAft>
                <a:spcPts val="0"/>
              </a:spcAft>
              <a:buNone/>
            </a:pPr>
            <a:endParaRPr/>
          </a:p>
        </p:txBody>
      </p:sp>
      <p:sp>
        <p:nvSpPr>
          <p:cNvPr id="243" name="Shape 24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700"/>
              <a:t>“</a:t>
            </a:r>
            <a:r>
              <a:rPr lang="en" sz="1700" i="1"/>
              <a:t>The Greek gods served in this way as the cause of physical phenomena.” They were usually outside the things they moved, but they might enter into and ‘possess’ them.”</a:t>
            </a:r>
            <a:endParaRPr sz="1700" i="1"/>
          </a:p>
          <a:p>
            <a:pPr marL="0" lvl="0" indent="0">
              <a:spcBef>
                <a:spcPts val="1600"/>
              </a:spcBef>
              <a:spcAft>
                <a:spcPts val="1600"/>
              </a:spcAft>
              <a:buNone/>
            </a:pPr>
            <a:r>
              <a:rPr lang="en" sz="1700" i="1"/>
              <a:t>“Physics and biology soon abandoned explanations of this sort and turn to more useful kinds of causes, but the step has not been taken in the field of human behavior.” </a:t>
            </a:r>
            <a:endParaRPr sz="170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249" name="Shape 24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i="1"/>
              <a:t>“Intelligent people no longer believe that men are possessed by demons (although the exorcism if devils is occasionally practiced, and the demonic has reappeared in the writings of psychoanalysis.,</a:t>
            </a:r>
            <a:endParaRPr sz="1800" i="1"/>
          </a:p>
          <a:p>
            <a:pPr marL="0" lvl="0" indent="0">
              <a:spcBef>
                <a:spcPts val="1600"/>
              </a:spcBef>
              <a:spcAft>
                <a:spcPts val="1600"/>
              </a:spcAft>
              <a:buNone/>
            </a:pPr>
            <a:r>
              <a:rPr lang="en" sz="1800" i="1"/>
              <a:t>But human behavior is still commonly attributed to </a:t>
            </a:r>
            <a:r>
              <a:rPr lang="en" sz="1800" b="1" i="1"/>
              <a:t>indwelling agents.</a:t>
            </a:r>
            <a:r>
              <a:rPr lang="en" sz="1800" i="1"/>
              <a:t>” p.8</a:t>
            </a:r>
            <a:endParaRPr sz="18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255" name="Shape 25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i="1"/>
              <a:t>“A juvenile delinquent is said, to be suffering from a disturbed personality.”</a:t>
            </a:r>
            <a:endParaRPr sz="1600" i="1"/>
          </a:p>
          <a:p>
            <a:pPr marL="0" lvl="0" indent="0">
              <a:spcBef>
                <a:spcPts val="1600"/>
              </a:spcBef>
              <a:spcAft>
                <a:spcPts val="0"/>
              </a:spcAft>
              <a:buNone/>
            </a:pPr>
            <a:r>
              <a:rPr lang="en" sz="1600" i="1"/>
              <a:t>“In this example, it is assumed that there is a distinction between personality and behavior, which the former is believed in control of the latter.”</a:t>
            </a:r>
            <a:endParaRPr sz="1600" i="1"/>
          </a:p>
          <a:p>
            <a:pPr marL="0" lvl="0" indent="0">
              <a:spcBef>
                <a:spcPts val="1600"/>
              </a:spcBef>
              <a:spcAft>
                <a:spcPts val="1600"/>
              </a:spcAft>
              <a:buNone/>
            </a:pPr>
            <a:r>
              <a:rPr lang="en" sz="1600" i="1"/>
              <a:t>“Psychologists have identified three of these personalities -- the ego, superego, and id-- and interactions among them are said to responsible for the behavior of the man in whom they dwell.”</a:t>
            </a:r>
            <a:endParaRPr sz="16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311700" y="776947"/>
            <a:ext cx="4878600" cy="3179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900" dirty="0"/>
              <a:t>“Probably the most immediate result of the acceptance of the behaviorists view will be the elimination of self-observation and of the introspective reports resulting from such a method” (Watson, 1913, p. 428).</a:t>
            </a:r>
            <a:r>
              <a:rPr lang="en" sz="1900" dirty="0">
                <a:solidFill>
                  <a:srgbClr val="000000"/>
                </a:solidFill>
              </a:rPr>
              <a:t>    </a:t>
            </a:r>
            <a:endParaRPr sz="1900" dirty="0">
              <a:solidFill>
                <a:srgbClr val="000000"/>
              </a:solidFill>
            </a:endParaRPr>
          </a:p>
        </p:txBody>
      </p:sp>
      <p:pic>
        <p:nvPicPr>
          <p:cNvPr id="135" name="Shape 135"/>
          <p:cNvPicPr preferRelativeResize="0"/>
          <p:nvPr/>
        </p:nvPicPr>
        <p:blipFill>
          <a:blip r:embed="rId3">
            <a:alphaModFix/>
          </a:blip>
          <a:stretch>
            <a:fillRect/>
          </a:stretch>
        </p:blipFill>
        <p:spPr>
          <a:xfrm>
            <a:off x="5190400" y="233075"/>
            <a:ext cx="3253774" cy="4677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261" name="Shape 26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i="1"/>
              <a:t>“Although physics soon stopped personifying things in this way, it continued fora long time to speak as if this indwelling agent had wills, impulses, feelings, purposes”</a:t>
            </a:r>
            <a:endParaRPr sz="1600" i="1"/>
          </a:p>
          <a:p>
            <a:pPr marL="0" lvl="0" indent="0">
              <a:spcBef>
                <a:spcPts val="1600"/>
              </a:spcBef>
              <a:spcAft>
                <a:spcPts val="0"/>
              </a:spcAft>
              <a:buNone/>
            </a:pPr>
            <a:r>
              <a:rPr lang="en" sz="1600" i="1"/>
              <a:t>“...the behavioral sciences still appeal to comparable internal states.”</a:t>
            </a:r>
            <a:endParaRPr sz="1600" i="1"/>
          </a:p>
          <a:p>
            <a:pPr marL="0" lvl="0" indent="0">
              <a:spcBef>
                <a:spcPts val="1600"/>
              </a:spcBef>
              <a:spcAft>
                <a:spcPts val="0"/>
              </a:spcAft>
              <a:buNone/>
            </a:pPr>
            <a:r>
              <a:rPr lang="en" sz="1600" i="1"/>
              <a:t>“Almost everyone who is concerned with human behavior continues to talk about human behaviors in this prescientific way.” p.9</a:t>
            </a:r>
            <a:endParaRPr sz="1600" i="1"/>
          </a:p>
          <a:p>
            <a:pPr marL="0" lvl="0" indent="0">
              <a:spcBef>
                <a:spcPts val="1600"/>
              </a:spcBef>
              <a:spcAft>
                <a:spcPts val="1600"/>
              </a:spcAft>
              <a:buNone/>
            </a:pPr>
            <a:endParaRPr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267" name="Shape 26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i="1"/>
              <a:t>“We are told that to control the number of people in the world we need to change attitudes toward children, overcome pride in size of family, build responsibility toward offspring, and reduce the role played by a large family in allaying concerns for old age.” p. 9-10</a:t>
            </a:r>
            <a:endParaRPr sz="1600" i="1"/>
          </a:p>
          <a:p>
            <a:pPr marL="0" lvl="0" indent="0">
              <a:spcBef>
                <a:spcPts val="1600"/>
              </a:spcBef>
              <a:spcAft>
                <a:spcPts val="1600"/>
              </a:spcAft>
              <a:buNone/>
            </a:pPr>
            <a:r>
              <a:rPr lang="en" sz="1600" i="1"/>
              <a:t>“To work for peace we must deal with the will to power or the paranoid delusions of leaders; we must remember that wars begin in the minds of men, that there is something suicidal in man which leads to war.”</a:t>
            </a:r>
            <a:endParaRPr sz="1600"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273" name="Shape 27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600" i="1"/>
              <a:t>“To solve poverty we must inspire self-respect, encourage initiative, and reduce frustration.” To allay the disaffection of the young we must provide a sense of purpose and reduce feelings of alienation or hopelessness. Realizing that we have no effective means of doing any of this, we ourselves may experience a crisis of belief or a loss of confidence, which can be corrected only by returning to a faith in man’s inner capacities. This is staple fare. Almost no one questions it. Yet there is nothing like it in physics or biology.” </a:t>
            </a:r>
            <a:endParaRPr sz="1600"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279" name="Shape 27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i="1"/>
              <a:t>“The dimensions of the world of mind do raise embarrassing problems, but it is usually possible to ignore them.” p. 12</a:t>
            </a:r>
            <a:endParaRPr sz="1500" i="1"/>
          </a:p>
          <a:p>
            <a:pPr marL="0" lvl="0" indent="0" rtl="0">
              <a:spcBef>
                <a:spcPts val="1600"/>
              </a:spcBef>
              <a:spcAft>
                <a:spcPts val="0"/>
              </a:spcAft>
              <a:buNone/>
            </a:pPr>
            <a:r>
              <a:rPr lang="en" sz="1500" i="1"/>
              <a:t>“Behavior is not recognized as a subject in its own right. In psychotherapy, the disturbing things a person does or says are almost always regarded as symptoms, and compared with the dramas which are staged in the depths of the mind, behavior itself seems superficial.” </a:t>
            </a:r>
            <a:endParaRPr sz="1500" i="1"/>
          </a:p>
          <a:p>
            <a:pPr marL="0" lvl="0" indent="0">
              <a:spcBef>
                <a:spcPts val="1600"/>
              </a:spcBef>
              <a:spcAft>
                <a:spcPts val="1600"/>
              </a:spcAft>
              <a:buNone/>
            </a:pPr>
            <a:r>
              <a:rPr lang="en" sz="1500" i="1"/>
              <a:t>“The mental explanation brings curiosity to an end.” </a:t>
            </a:r>
            <a:endParaRPr sz="1500"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285" name="Shape 28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500" i="1"/>
              <a:t>“The psychoanalyst learns about the early life if his patient almost exclusively from the patient’s memories, which are known to be unreliable, and he may even argue that what is important is not what actually happened but what the patient remembers.” p. 13</a:t>
            </a:r>
            <a:endParaRPr sz="1500" i="1"/>
          </a:p>
          <a:p>
            <a:pPr marL="0" lvl="0" indent="0">
              <a:spcBef>
                <a:spcPts val="1600"/>
              </a:spcBef>
              <a:spcAft>
                <a:spcPts val="1600"/>
              </a:spcAft>
              <a:buNone/>
            </a:pPr>
            <a:r>
              <a:rPr lang="en" sz="1500" i="1"/>
              <a:t>“Unable to understand how or why the person we see behaves as he does, we attribute his behaviour to person we cannot see, whose behavior we cannot explain either but about who we are not inclined to ask questions.” p.14</a:t>
            </a:r>
            <a:endParaRPr sz="1500"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p:txBody>
      </p:sp>
      <p:sp>
        <p:nvSpPr>
          <p:cNvPr id="291" name="Shape 29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500" i="1"/>
              <a:t>“William James corrected a prevailing view of the relation between feelings and action by arguing, we do not run away because we are afraid but are afraid because we run away.” p. 13</a:t>
            </a:r>
            <a:endParaRPr sz="1500" i="1"/>
          </a:p>
          <a:p>
            <a:pPr marL="0" lvl="0" indent="0">
              <a:spcBef>
                <a:spcPts val="1600"/>
              </a:spcBef>
              <a:spcAft>
                <a:spcPts val="0"/>
              </a:spcAft>
              <a:buNone/>
            </a:pPr>
            <a:r>
              <a:rPr lang="en" sz="1500" i="1"/>
              <a:t>“What we feel when we feel afraid is our behavior.” </a:t>
            </a:r>
            <a:endParaRPr sz="1500" i="1"/>
          </a:p>
          <a:p>
            <a:pPr marL="0" lvl="0" indent="0">
              <a:spcBef>
                <a:spcPts val="1600"/>
              </a:spcBef>
              <a:spcAft>
                <a:spcPts val="1600"/>
              </a:spcAft>
              <a:buNone/>
            </a:pPr>
            <a:r>
              <a:rPr lang="en" sz="1500" i="1"/>
              <a:t>“Whether we regard ourselves as explaining feelings or the behavior said to be caused by feelings, we give little attention to antecedent circumstances [the environmental conditions].”</a:t>
            </a:r>
            <a:endParaRPr sz="15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297" name="Shape 29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“The task of a scientific analysis is to explain how the behavior of a person as a physical system is related to the conditions under which the human species evolved and the conditions under which the individual lives.” p. 14</a:t>
            </a:r>
            <a:endParaRPr i="1"/>
          </a:p>
          <a:p>
            <a:pPr marL="0" lvl="0" indent="0">
              <a:spcBef>
                <a:spcPts val="1600"/>
              </a:spcBef>
              <a:spcAft>
                <a:spcPts val="0"/>
              </a:spcAft>
              <a:buNone/>
            </a:pPr>
            <a:r>
              <a:rPr lang="en" i="1"/>
              <a:t>“The contingencies of survival responsible for man’s genetic endowment would produce tendencies to act aggressively, not feelings of aggression. The punishment of sexual behavior changes sexual behavior, and any feelings which may arise are by products. Our age is not suffering from anxiety but from the accidents, crimes, wars and other dangerous and painful things to which people are so often exposed. Young people drop out of school, refuse to get jobs, and form cliques not because they feel alienated but because of defective social environments in homes, schools, factories, and elsewhere.” p. 15 </a:t>
            </a:r>
            <a:endParaRPr i="1"/>
          </a:p>
          <a:p>
            <a:pPr marL="0" lvl="0" indent="0">
              <a:spcBef>
                <a:spcPts val="1600"/>
              </a:spcBef>
              <a:spcAft>
                <a:spcPts val="1600"/>
              </a:spcAft>
              <a:buNone/>
            </a:pPr>
            <a:endParaRPr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303" name="Shape 30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i="1"/>
              <a:t>“We can follow the path taken by physics and biology by turning directly to the relation between behavior and the environment and neglecting supposed states of the mind.” </a:t>
            </a:r>
            <a:endParaRPr sz="1600" i="1"/>
          </a:p>
          <a:p>
            <a:pPr marL="0" lvl="0" indent="0">
              <a:spcBef>
                <a:spcPts val="1600"/>
              </a:spcBef>
              <a:spcAft>
                <a:spcPts val="1600"/>
              </a:spcAft>
              <a:buNone/>
            </a:pPr>
            <a:r>
              <a:rPr lang="en" sz="1600" i="1"/>
              <a:t>“...we do not need to try to discover what personalities, states of mind, feelings, traits, plans, intentions, goals of manreally are in order to get on with a scientific analysis of behavior.” </a:t>
            </a:r>
            <a:endParaRPr sz="1600" i="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9" name="Shape 30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Font typeface="Arial"/>
              <a:buChar char="●"/>
            </a:pPr>
            <a:r>
              <a:rPr lang="en" sz="1500" dirty="0">
                <a:solidFill>
                  <a:srgbClr val="000000"/>
                </a:solidFill>
                <a:latin typeface="Arial"/>
                <a:ea typeface="Arial"/>
                <a:cs typeface="Arial"/>
                <a:sym typeface="Arial"/>
              </a:rPr>
              <a:t>Skinner’s work elaborated on Thorndike's Law of Effect:  </a:t>
            </a:r>
            <a:r>
              <a:rPr lang="en" sz="1500" u="sng" dirty="0">
                <a:solidFill>
                  <a:srgbClr val="1155CC"/>
                </a:solidFill>
                <a:latin typeface="Arial"/>
                <a:ea typeface="Arial"/>
                <a:cs typeface="Arial"/>
                <a:sym typeface="Arial"/>
                <a:hlinkClick r:id="rId3"/>
              </a:rPr>
              <a:t>https://www.youtube.com/watch?v=xZVtU08D0Rs</a:t>
            </a:r>
            <a:r>
              <a:rPr lang="en" sz="1500" dirty="0">
                <a:solidFill>
                  <a:srgbClr val="000000"/>
                </a:solidFill>
                <a:latin typeface="Arial"/>
                <a:ea typeface="Arial"/>
                <a:cs typeface="Arial"/>
                <a:sym typeface="Arial"/>
              </a:rPr>
              <a:t> </a:t>
            </a:r>
            <a:endParaRPr sz="1500" dirty="0"/>
          </a:p>
          <a:p>
            <a:pPr marL="0" lvl="0" indent="0" rtl="0">
              <a:spcBef>
                <a:spcPts val="0"/>
              </a:spcBef>
              <a:spcAft>
                <a:spcPts val="0"/>
              </a:spcAft>
              <a:buNone/>
            </a:pPr>
            <a:endParaRPr sz="1500"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a:blip r:embed="rId3">
            <a:alphaModFix/>
          </a:blip>
          <a:stretch>
            <a:fillRect/>
          </a:stretch>
        </p:blipFill>
        <p:spPr>
          <a:xfrm>
            <a:off x="1579238" y="327175"/>
            <a:ext cx="5985524" cy="4489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0475" y="559065"/>
            <a:ext cx="3949425" cy="4063680"/>
          </a:xfrm>
        </p:spPr>
        <p:txBody>
          <a:bodyPr/>
          <a:lstStyle/>
          <a:p>
            <a:pPr marL="146050" indent="0">
              <a:buNone/>
            </a:pPr>
            <a:r>
              <a:rPr lang="en" sz="1800" dirty="0"/>
              <a:t>“It is logical that in its analysis of the various activities of living matter, physiology should base itself on the more advances and more exact sciences, physics and chemistry. But if we attempt an approach from this science of psychology...we shall be building of superstructure on a science that as no claim to exactness...In fact, it is still open to discussion whether psychology is a natural science, or whether it can be regarded as a science at all” (p. 3)</a:t>
            </a:r>
            <a:endParaRPr lang="en-US" sz="1800" dirty="0"/>
          </a:p>
        </p:txBody>
      </p:sp>
      <p:pic>
        <p:nvPicPr>
          <p:cNvPr id="4" name="Picture 9" descr="un08-p291"/>
          <p:cNvPicPr>
            <a:picLocks noChangeAspect="1" noChangeArrowheads="1"/>
          </p:cNvPicPr>
          <p:nvPr/>
        </p:nvPicPr>
        <p:blipFill>
          <a:blip r:embed="rId2">
            <a:extLst>
              <a:ext uri="{28A0092B-C50C-407E-A947-70E740481C1C}">
                <a14:useLocalDpi xmlns:a14="http://schemas.microsoft.com/office/drawing/2010/main" val="0"/>
              </a:ext>
            </a:extLst>
          </a:blip>
          <a:srcRect t="58" b="58"/>
          <a:stretch>
            <a:fillRect/>
          </a:stretch>
        </p:blipFill>
        <p:spPr bwMode="auto">
          <a:xfrm>
            <a:off x="4662579" y="478983"/>
            <a:ext cx="4209275" cy="315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1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p:cNvPicPr preferRelativeResize="0"/>
          <p:nvPr/>
        </p:nvPicPr>
        <p:blipFill>
          <a:blip r:embed="rId3">
            <a:alphaModFix/>
          </a:blip>
          <a:stretch>
            <a:fillRect/>
          </a:stretch>
        </p:blipFill>
        <p:spPr>
          <a:xfrm>
            <a:off x="1207250" y="707625"/>
            <a:ext cx="6644950" cy="4177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p:cNvPicPr preferRelativeResize="0"/>
          <p:nvPr/>
        </p:nvPicPr>
        <p:blipFill>
          <a:blip r:embed="rId3">
            <a:alphaModFix/>
          </a:blip>
          <a:stretch>
            <a:fillRect/>
          </a:stretch>
        </p:blipFill>
        <p:spPr>
          <a:xfrm>
            <a:off x="1501450" y="268850"/>
            <a:ext cx="6056550" cy="4542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p:cNvPicPr preferRelativeResize="0"/>
          <p:nvPr/>
        </p:nvPicPr>
        <p:blipFill>
          <a:blip r:embed="rId3">
            <a:alphaModFix/>
          </a:blip>
          <a:stretch>
            <a:fillRect/>
          </a:stretch>
        </p:blipFill>
        <p:spPr>
          <a:xfrm>
            <a:off x="1788788" y="484338"/>
            <a:ext cx="5566426" cy="4174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p:nvPr/>
        </p:nvPicPr>
        <p:blipFill>
          <a:blip r:embed="rId3">
            <a:alphaModFix/>
          </a:blip>
          <a:stretch>
            <a:fillRect/>
          </a:stretch>
        </p:blipFill>
        <p:spPr>
          <a:xfrm>
            <a:off x="1623200" y="360150"/>
            <a:ext cx="5850275" cy="4387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causes human behavior?</a:t>
            </a:r>
            <a:br>
              <a:rPr lang="en"/>
            </a:br>
            <a:r>
              <a:rPr lang="en" sz="1400"/>
              <a:t>Skinner, B.F. (1971). Beyond Freedom &amp; Dignity </a:t>
            </a:r>
            <a:r>
              <a:rPr lang="en"/>
              <a:t> </a:t>
            </a:r>
            <a:endParaRPr/>
          </a:p>
          <a:p>
            <a:pPr marL="0" lvl="0" indent="0">
              <a:spcBef>
                <a:spcPts val="0"/>
              </a:spcBef>
              <a:spcAft>
                <a:spcPts val="0"/>
              </a:spcAft>
              <a:buNone/>
            </a:pPr>
            <a:endParaRPr/>
          </a:p>
        </p:txBody>
      </p:sp>
      <p:sp>
        <p:nvSpPr>
          <p:cNvPr id="340" name="Shape 34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i="1" dirty="0"/>
              <a:t>“There is a third source of tribute. As the emphasis shifts to the environment, the individual seems to be exposed to a new danger. Who is to construct the controlling environment and to what end?” p.22</a:t>
            </a:r>
            <a:endParaRPr sz="1600" i="1" dirty="0"/>
          </a:p>
          <a:p>
            <a:pPr marL="0" lvl="0" indent="0">
              <a:spcBef>
                <a:spcPts val="1600"/>
              </a:spcBef>
              <a:spcAft>
                <a:spcPts val="0"/>
              </a:spcAft>
              <a:buNone/>
            </a:pPr>
            <a:r>
              <a:rPr lang="en" sz="1600" i="1" dirty="0"/>
              <a:t>“What will the putative controller find good, and will it be good for those he controls? </a:t>
            </a:r>
            <a:endParaRPr sz="1600" i="1" dirty="0"/>
          </a:p>
          <a:p>
            <a:pPr marL="0" lvl="0" indent="0">
              <a:spcBef>
                <a:spcPts val="1600"/>
              </a:spcBef>
              <a:spcAft>
                <a:spcPts val="1600"/>
              </a:spcAft>
              <a:buNone/>
            </a:pPr>
            <a:r>
              <a:rPr lang="en" sz="1600" dirty="0"/>
              <a:t>Big Bang Theory: </a:t>
            </a:r>
            <a:r>
              <a:rPr lang="en" sz="1600" u="sng" dirty="0">
                <a:solidFill>
                  <a:schemeClr val="hlink"/>
                </a:solidFill>
                <a:hlinkClick r:id="rId3"/>
              </a:rPr>
              <a:t>https://www.youtube.com/watch?v=qy_mIEnnlF4</a:t>
            </a:r>
            <a:r>
              <a:rPr lang="en" sz="1600" dirty="0"/>
              <a:t> </a:t>
            </a: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218" y="757462"/>
            <a:ext cx="4127682" cy="3681388"/>
          </a:xfrm>
        </p:spPr>
        <p:txBody>
          <a:bodyPr/>
          <a:lstStyle/>
          <a:p>
            <a:pPr marL="146050" indent="0">
              <a:buNone/>
            </a:pPr>
            <a:r>
              <a:rPr lang="en-US" sz="1900" dirty="0"/>
              <a:t>“Let us limit ourselves to things that can be observed, and formulate laws concerning only those things. Now what can we observe? We can observe behavior </a:t>
            </a:r>
            <a:r>
              <a:rPr lang="mr-IN" sz="1900" dirty="0"/>
              <a:t>–</a:t>
            </a:r>
            <a:r>
              <a:rPr lang="en-US" sz="1900" dirty="0"/>
              <a:t> what the organism does...” (Watson, 1925, p. 6)  </a:t>
            </a:r>
          </a:p>
          <a:p>
            <a:endParaRPr lang="en-US" dirty="0"/>
          </a:p>
        </p:txBody>
      </p:sp>
      <p:pic>
        <p:nvPicPr>
          <p:cNvPr id="4" name="Shape 135"/>
          <p:cNvPicPr preferRelativeResize="0"/>
          <p:nvPr/>
        </p:nvPicPr>
        <p:blipFill>
          <a:blip r:embed="rId2">
            <a:alphaModFix/>
          </a:blip>
          <a:stretch>
            <a:fillRect/>
          </a:stretch>
        </p:blipFill>
        <p:spPr>
          <a:xfrm>
            <a:off x="5190400" y="233075"/>
            <a:ext cx="3253774" cy="4677350"/>
          </a:xfrm>
          <a:prstGeom prst="rect">
            <a:avLst/>
          </a:prstGeom>
          <a:noFill/>
          <a:ln>
            <a:noFill/>
          </a:ln>
        </p:spPr>
      </p:pic>
    </p:spTree>
    <p:extLst>
      <p:ext uri="{BB962C8B-B14F-4D97-AF65-F5344CB8AC3E}">
        <p14:creationId xmlns:p14="http://schemas.microsoft.com/office/powerpoint/2010/main" val="327545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Behaviorism: Theoretical Principles</a:t>
            </a:r>
            <a:endParaRPr/>
          </a:p>
        </p:txBody>
      </p:sp>
      <p:sp>
        <p:nvSpPr>
          <p:cNvPr id="198" name="Shape 198"/>
          <p:cNvSpPr txBox="1">
            <a:spLocks noGrp="1"/>
          </p:cNvSpPr>
          <p:nvPr>
            <p:ph type="body" idx="1"/>
          </p:nvPr>
        </p:nvSpPr>
        <p:spPr>
          <a:xfrm>
            <a:off x="578275" y="1542025"/>
            <a:ext cx="7746600" cy="2896800"/>
          </a:xfrm>
          <a:prstGeom prst="rect">
            <a:avLst/>
          </a:prstGeom>
        </p:spPr>
        <p:txBody>
          <a:bodyPr spcFirstLastPara="1" wrap="square" lIns="91425" tIns="91425" rIns="91425" bIns="91425" anchor="t" anchorCtr="0">
            <a:noAutofit/>
          </a:bodyPr>
          <a:lstStyle/>
          <a:p>
            <a:pPr indent="-330200">
              <a:buClr>
                <a:srgbClr val="000000"/>
              </a:buClr>
              <a:buSzPts val="1600"/>
            </a:pPr>
            <a:r>
              <a:rPr lang="en-US" sz="1600" dirty="0" smtClean="0">
                <a:solidFill>
                  <a:srgbClr val="000000"/>
                </a:solidFill>
              </a:rPr>
              <a:t>Pavlov </a:t>
            </a:r>
            <a:r>
              <a:rPr lang="en-US" sz="1600" dirty="0">
                <a:solidFill>
                  <a:srgbClr val="000000"/>
                </a:solidFill>
              </a:rPr>
              <a:t>and John B. </a:t>
            </a:r>
            <a:r>
              <a:rPr lang="en-US" sz="1600" dirty="0" smtClean="0">
                <a:solidFill>
                  <a:srgbClr val="000000"/>
                </a:solidFill>
              </a:rPr>
              <a:t>Watson </a:t>
            </a:r>
            <a:r>
              <a:rPr lang="en" sz="1600" dirty="0" smtClean="0">
                <a:solidFill>
                  <a:srgbClr val="000000"/>
                </a:solidFill>
              </a:rPr>
              <a:t>shared </a:t>
            </a:r>
            <a:r>
              <a:rPr lang="en" sz="1600" dirty="0">
                <a:solidFill>
                  <a:srgbClr val="000000"/>
                </a:solidFill>
              </a:rPr>
              <a:t>a disdain for mentalistic </a:t>
            </a:r>
            <a:r>
              <a:rPr lang="en" sz="1600" dirty="0" smtClean="0">
                <a:solidFill>
                  <a:srgbClr val="000000"/>
                </a:solidFill>
              </a:rPr>
              <a:t>concepts</a:t>
            </a:r>
            <a:endParaRPr sz="1600" dirty="0">
              <a:solidFill>
                <a:srgbClr val="000000"/>
              </a:solidFill>
            </a:endParaRPr>
          </a:p>
          <a:p>
            <a:pPr marL="457200" lvl="0" indent="-330200" rtl="0">
              <a:spcBef>
                <a:spcPts val="0"/>
              </a:spcBef>
              <a:spcAft>
                <a:spcPts val="0"/>
              </a:spcAft>
              <a:buClr>
                <a:srgbClr val="000000"/>
              </a:buClr>
              <a:buSzPts val="1600"/>
              <a:buChar char="●"/>
            </a:pPr>
            <a:r>
              <a:rPr lang="en" sz="1600" dirty="0" smtClean="0">
                <a:solidFill>
                  <a:srgbClr val="000000"/>
                </a:solidFill>
              </a:rPr>
              <a:t>1920’s </a:t>
            </a:r>
            <a:r>
              <a:rPr lang="en" sz="1600" dirty="0">
                <a:solidFill>
                  <a:srgbClr val="000000"/>
                </a:solidFill>
              </a:rPr>
              <a:t>Watson called for a new psychology that deemed studying inner thoughts, feelings, and motives as unscientific</a:t>
            </a:r>
            <a:endParaRPr sz="1600" dirty="0">
              <a:solidFill>
                <a:srgbClr val="000000"/>
              </a:solidFill>
            </a:endParaRPr>
          </a:p>
          <a:p>
            <a:pPr marL="457200" lvl="0" indent="-330200" rtl="0">
              <a:spcBef>
                <a:spcPts val="0"/>
              </a:spcBef>
              <a:spcAft>
                <a:spcPts val="0"/>
              </a:spcAft>
              <a:buClr>
                <a:srgbClr val="000000"/>
              </a:buClr>
              <a:buSzPts val="1600"/>
              <a:buChar char="●"/>
            </a:pPr>
            <a:r>
              <a:rPr lang="en" sz="1600" dirty="0">
                <a:solidFill>
                  <a:srgbClr val="000000"/>
                </a:solidFill>
              </a:rPr>
              <a:t>Psychology should be an objective science based on </a:t>
            </a:r>
            <a:r>
              <a:rPr lang="en-US" sz="1600" dirty="0" smtClean="0">
                <a:solidFill>
                  <a:srgbClr val="000000"/>
                </a:solidFill>
              </a:rPr>
              <a:t>studying </a:t>
            </a:r>
            <a:r>
              <a:rPr lang="en" sz="1600" i="1" dirty="0" smtClean="0">
                <a:solidFill>
                  <a:srgbClr val="000000"/>
                </a:solidFill>
              </a:rPr>
              <a:t>observable </a:t>
            </a:r>
            <a:r>
              <a:rPr lang="en" sz="1600" i="1" dirty="0">
                <a:solidFill>
                  <a:srgbClr val="000000"/>
                </a:solidFill>
              </a:rPr>
              <a:t>behavior</a:t>
            </a:r>
            <a:r>
              <a:rPr lang="en" sz="1600" dirty="0">
                <a:solidFill>
                  <a:srgbClr val="000000"/>
                </a:solidFill>
              </a:rPr>
              <a:t> </a:t>
            </a:r>
            <a:endParaRPr sz="1600" dirty="0">
              <a:solidFill>
                <a:srgbClr val="000000"/>
              </a:solidFill>
            </a:endParaRPr>
          </a:p>
          <a:p>
            <a:pPr marL="457200" lvl="0" indent="-330200" rtl="0">
              <a:spcBef>
                <a:spcPts val="0"/>
              </a:spcBef>
              <a:spcAft>
                <a:spcPts val="0"/>
              </a:spcAft>
              <a:buClr>
                <a:srgbClr val="000000"/>
              </a:buClr>
              <a:buSzPts val="1600"/>
              <a:buChar char="●"/>
            </a:pPr>
            <a:r>
              <a:rPr lang="en" sz="1600" dirty="0">
                <a:solidFill>
                  <a:srgbClr val="000000"/>
                </a:solidFill>
              </a:rPr>
              <a:t>Its theoretical goal is the prediction and control of behavior. </a:t>
            </a:r>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endParaRPr lang="en-US" sz="1600" dirty="0" smtClean="0">
              <a:solidFill>
                <a:srgbClr val="000000"/>
              </a:solidFill>
            </a:endParaRPr>
          </a:p>
          <a:p>
            <a:pPr marL="457200" lvl="0" indent="-330200" rtl="0">
              <a:spcBef>
                <a:spcPts val="0"/>
              </a:spcBef>
              <a:spcAft>
                <a:spcPts val="0"/>
              </a:spcAft>
              <a:buClr>
                <a:srgbClr val="000000"/>
              </a:buClr>
              <a:buSzPts val="1600"/>
              <a:buChar char="●"/>
            </a:pPr>
            <a:r>
              <a:rPr lang="en" sz="1600" dirty="0" smtClean="0">
                <a:solidFill>
                  <a:srgbClr val="000000"/>
                </a:solidFill>
              </a:rPr>
              <a:t>Behaviorism</a:t>
            </a:r>
            <a:r>
              <a:rPr lang="en-US" sz="1600" dirty="0" smtClean="0">
                <a:solidFill>
                  <a:srgbClr val="000000"/>
                </a:solidFill>
              </a:rPr>
              <a:t> </a:t>
            </a:r>
            <a:r>
              <a:rPr lang="en" sz="1600" dirty="0" smtClean="0">
                <a:solidFill>
                  <a:srgbClr val="000000"/>
                </a:solidFill>
              </a:rPr>
              <a:t>was </a:t>
            </a:r>
            <a:r>
              <a:rPr lang="en" sz="1600" dirty="0">
                <a:solidFill>
                  <a:srgbClr val="000000"/>
                </a:solidFill>
              </a:rPr>
              <a:t>highly influential </a:t>
            </a:r>
            <a:r>
              <a:rPr lang="en-US" sz="1600" dirty="0" smtClean="0">
                <a:solidFill>
                  <a:srgbClr val="000000"/>
                </a:solidFill>
              </a:rPr>
              <a:t>in the United States </a:t>
            </a:r>
            <a:r>
              <a:rPr lang="en" sz="1600" dirty="0" smtClean="0">
                <a:solidFill>
                  <a:srgbClr val="000000"/>
                </a:solidFill>
              </a:rPr>
              <a:t>during </a:t>
            </a:r>
            <a:r>
              <a:rPr lang="en" sz="1600" dirty="0">
                <a:solidFill>
                  <a:srgbClr val="000000"/>
                </a:solidFill>
              </a:rPr>
              <a:t>the first </a:t>
            </a:r>
            <a:r>
              <a:rPr lang="en-US" sz="1600" dirty="0" smtClean="0">
                <a:solidFill>
                  <a:srgbClr val="000000"/>
                </a:solidFill>
              </a:rPr>
              <a:t>half </a:t>
            </a:r>
            <a:r>
              <a:rPr lang="en" sz="1600" dirty="0" smtClean="0">
                <a:solidFill>
                  <a:srgbClr val="000000"/>
                </a:solidFill>
              </a:rPr>
              <a:t>of </a:t>
            </a:r>
            <a:r>
              <a:rPr lang="en" sz="1600" dirty="0">
                <a:solidFill>
                  <a:srgbClr val="000000"/>
                </a:solidFill>
              </a:rPr>
              <a:t>the 20th century</a:t>
            </a:r>
            <a:endParaRPr sz="16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John B. Watson</a:t>
            </a:r>
            <a:endParaRPr dirty="0"/>
          </a:p>
          <a:p>
            <a:pPr marL="0" lvl="0" indent="0" algn="ctr">
              <a:spcBef>
                <a:spcPts val="0"/>
              </a:spcBef>
              <a:spcAft>
                <a:spcPts val="0"/>
              </a:spcAft>
              <a:buNone/>
            </a:pPr>
            <a:endParaRPr dirty="0"/>
          </a:p>
        </p:txBody>
      </p:sp>
      <p:sp>
        <p:nvSpPr>
          <p:cNvPr id="217" name="Shape 217"/>
          <p:cNvSpPr txBox="1">
            <a:spLocks noGrp="1"/>
          </p:cNvSpPr>
          <p:nvPr>
            <p:ph type="body" idx="1"/>
          </p:nvPr>
        </p:nvSpPr>
        <p:spPr>
          <a:xfrm>
            <a:off x="819150" y="1703304"/>
            <a:ext cx="7505700" cy="24480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500" dirty="0"/>
              <a:t>Watson argued, our emotions exist in us because we have been conditioned to respond emotionally to certain stimuli that we encounter</a:t>
            </a:r>
            <a:br>
              <a:rPr lang="en" sz="1500" dirty="0"/>
            </a:br>
            <a:endParaRPr sz="1500" dirty="0"/>
          </a:p>
          <a:p>
            <a:pPr marL="457200" lvl="0" indent="-323850" rtl="0">
              <a:spcBef>
                <a:spcPts val="0"/>
              </a:spcBef>
              <a:spcAft>
                <a:spcPts val="0"/>
              </a:spcAft>
              <a:buSzPts val="1500"/>
              <a:buChar char="●"/>
            </a:pPr>
            <a:r>
              <a:rPr lang="en" sz="1500" dirty="0"/>
              <a:t>All behavior was a product of learning:</a:t>
            </a:r>
            <a:endParaRPr sz="1500" dirty="0"/>
          </a:p>
          <a:p>
            <a:pPr marL="0" lvl="0" indent="0">
              <a:spcBef>
                <a:spcPts val="1600"/>
              </a:spcBef>
              <a:spcAft>
                <a:spcPts val="1600"/>
              </a:spcAft>
              <a:buNone/>
            </a:pPr>
            <a:r>
              <a:rPr lang="en" sz="1500" dirty="0"/>
              <a:t>	“Give me a dozen healthy infants, well-formed, and my own special world to being them up in, and I’ll guarantee to take any one at random and train him to become any type of specialist I might select -- doctor, lawyer, artist, merchant, and, yes, beggarman and thief” </a:t>
            </a:r>
            <a:endParaRPr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846425" y="684775"/>
            <a:ext cx="2823425" cy="1973775"/>
          </a:xfrm>
          <a:prstGeom prst="rect">
            <a:avLst/>
          </a:prstGeom>
          <a:noFill/>
          <a:ln>
            <a:noFill/>
          </a:ln>
        </p:spPr>
      </p:pic>
      <p:pic>
        <p:nvPicPr>
          <p:cNvPr id="159" name="Shape 159"/>
          <p:cNvPicPr preferRelativeResize="0"/>
          <p:nvPr/>
        </p:nvPicPr>
        <p:blipFill>
          <a:blip r:embed="rId4">
            <a:alphaModFix/>
          </a:blip>
          <a:stretch>
            <a:fillRect/>
          </a:stretch>
        </p:blipFill>
        <p:spPr>
          <a:xfrm>
            <a:off x="5242550" y="1062200"/>
            <a:ext cx="3122675" cy="1596350"/>
          </a:xfrm>
          <a:prstGeom prst="rect">
            <a:avLst/>
          </a:prstGeom>
          <a:noFill/>
          <a:ln>
            <a:noFill/>
          </a:ln>
        </p:spPr>
      </p:pic>
      <p:pic>
        <p:nvPicPr>
          <p:cNvPr id="160" name="Shape 160"/>
          <p:cNvPicPr preferRelativeResize="0"/>
          <p:nvPr/>
        </p:nvPicPr>
        <p:blipFill>
          <a:blip r:embed="rId5">
            <a:alphaModFix/>
          </a:blip>
          <a:stretch>
            <a:fillRect/>
          </a:stretch>
        </p:blipFill>
        <p:spPr>
          <a:xfrm>
            <a:off x="946450" y="2833125"/>
            <a:ext cx="2723400" cy="1926600"/>
          </a:xfrm>
          <a:prstGeom prst="rect">
            <a:avLst/>
          </a:prstGeom>
          <a:noFill/>
          <a:ln>
            <a:noFill/>
          </a:ln>
        </p:spPr>
      </p:pic>
      <p:pic>
        <p:nvPicPr>
          <p:cNvPr id="161" name="Shape 161"/>
          <p:cNvPicPr preferRelativeResize="0"/>
          <p:nvPr/>
        </p:nvPicPr>
        <p:blipFill>
          <a:blip r:embed="rId6">
            <a:alphaModFix/>
          </a:blip>
          <a:stretch>
            <a:fillRect/>
          </a:stretch>
        </p:blipFill>
        <p:spPr>
          <a:xfrm>
            <a:off x="5242550" y="3011675"/>
            <a:ext cx="3021850" cy="1748050"/>
          </a:xfrm>
          <a:prstGeom prst="rect">
            <a:avLst/>
          </a:prstGeom>
          <a:noFill/>
          <a:ln>
            <a:noFill/>
          </a:ln>
        </p:spPr>
      </p:pic>
      <p:sp>
        <p:nvSpPr>
          <p:cNvPr id="2" name="Rectangle 1"/>
          <p:cNvSpPr/>
          <p:nvPr/>
        </p:nvSpPr>
        <p:spPr>
          <a:xfrm>
            <a:off x="1043609" y="239536"/>
            <a:ext cx="7712719" cy="461665"/>
          </a:xfrm>
          <a:prstGeom prst="rect">
            <a:avLst/>
          </a:prstGeom>
        </p:spPr>
        <p:txBody>
          <a:bodyPr wrap="none">
            <a:spAutoFit/>
          </a:bodyPr>
          <a:lstStyle/>
          <a:p>
            <a:r>
              <a:rPr lang="en" sz="2400" dirty="0"/>
              <a:t>Learning </a:t>
            </a:r>
            <a:r>
              <a:rPr lang="en-US" sz="2400" dirty="0" smtClean="0"/>
              <a:t>through </a:t>
            </a:r>
            <a:r>
              <a:rPr lang="en" sz="2400" dirty="0" smtClean="0"/>
              <a:t>associat</a:t>
            </a:r>
            <a:r>
              <a:rPr lang="en-US" sz="2400" dirty="0" err="1" smtClean="0"/>
              <a:t>ing</a:t>
            </a:r>
            <a:r>
              <a:rPr lang="en" sz="2400" dirty="0" smtClean="0"/>
              <a:t> </a:t>
            </a:r>
            <a:r>
              <a:rPr lang="en" sz="2400" dirty="0"/>
              <a:t>one stimulus with another</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a:blip r:embed="rId3">
            <a:alphaModFix/>
          </a:blip>
          <a:stretch>
            <a:fillRect/>
          </a:stretch>
        </p:blipFill>
        <p:spPr>
          <a:xfrm>
            <a:off x="1378850" y="1671638"/>
            <a:ext cx="6172200" cy="1800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How do we learn?</a:t>
            </a:r>
            <a:endParaRPr/>
          </a:p>
        </p:txBody>
      </p:sp>
      <p:sp>
        <p:nvSpPr>
          <p:cNvPr id="172" name="Shape 172"/>
          <p:cNvSpPr txBox="1">
            <a:spLocks noGrp="1"/>
          </p:cNvSpPr>
          <p:nvPr>
            <p:ph type="body" idx="1"/>
          </p:nvPr>
        </p:nvSpPr>
        <p:spPr>
          <a:xfrm>
            <a:off x="476825" y="1450725"/>
            <a:ext cx="7848000" cy="3378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By linking two events that occur close together, we exhibit </a:t>
            </a:r>
            <a:r>
              <a:rPr lang="en" sz="1800" b="1"/>
              <a:t>associative</a:t>
            </a:r>
            <a:r>
              <a:rPr lang="en" sz="1800"/>
              <a:t> learning</a:t>
            </a:r>
            <a:br>
              <a:rPr lang="en" sz="1800"/>
            </a:br>
            <a:endParaRPr sz="1800"/>
          </a:p>
          <a:p>
            <a:pPr marL="457200" lvl="0" indent="-342900" rtl="0">
              <a:spcBef>
                <a:spcPts val="0"/>
              </a:spcBef>
              <a:spcAft>
                <a:spcPts val="0"/>
              </a:spcAft>
              <a:buSzPts val="1800"/>
              <a:buChar char="●"/>
            </a:pPr>
            <a:r>
              <a:rPr lang="en" sz="1800"/>
              <a:t>Aristotle, Locke, and Hume agree: We learn by </a:t>
            </a:r>
            <a:r>
              <a:rPr lang="en" sz="1800" i="1"/>
              <a:t>association</a:t>
            </a:r>
            <a:r>
              <a:rPr lang="en" sz="1800"/>
              <a:t> </a:t>
            </a:r>
            <a:endParaRPr sz="1800"/>
          </a:p>
          <a:p>
            <a:pPr marL="914400" lvl="1" indent="-342900" rtl="0">
              <a:spcBef>
                <a:spcPts val="0"/>
              </a:spcBef>
              <a:spcAft>
                <a:spcPts val="0"/>
              </a:spcAft>
              <a:buSzPts val="1800"/>
              <a:buChar char="○"/>
            </a:pPr>
            <a:r>
              <a:rPr lang="en" sz="1800"/>
              <a:t>We learn by connecting events that occur in sequence </a:t>
            </a:r>
            <a:br>
              <a:rPr lang="en" sz="1800"/>
            </a:br>
            <a:endParaRPr sz="1800"/>
          </a:p>
          <a:p>
            <a:pPr marL="457200" lvl="0" indent="-342900" rtl="0">
              <a:spcBef>
                <a:spcPts val="0"/>
              </a:spcBef>
              <a:spcAft>
                <a:spcPts val="0"/>
              </a:spcAft>
              <a:buSzPts val="1800"/>
              <a:buChar char="●"/>
            </a:pPr>
            <a:r>
              <a:rPr lang="en" sz="1800"/>
              <a:t>Associative learning takes two forms: </a:t>
            </a:r>
            <a:endParaRPr sz="1800"/>
          </a:p>
          <a:p>
            <a:pPr marL="914400" lvl="1" indent="-342900" rtl="0">
              <a:spcBef>
                <a:spcPts val="0"/>
              </a:spcBef>
              <a:spcAft>
                <a:spcPts val="0"/>
              </a:spcAft>
              <a:buSzPts val="1800"/>
              <a:buChar char="○"/>
            </a:pPr>
            <a:r>
              <a:rPr lang="en" sz="1800"/>
              <a:t>Classical Conditioning </a:t>
            </a:r>
            <a:endParaRPr sz="1800"/>
          </a:p>
          <a:p>
            <a:pPr marL="914400" lvl="1" indent="-342900">
              <a:spcBef>
                <a:spcPts val="0"/>
              </a:spcBef>
              <a:spcAft>
                <a:spcPts val="0"/>
              </a:spcAft>
              <a:buSzPts val="1800"/>
              <a:buChar char="○"/>
            </a:pPr>
            <a:r>
              <a:rPr lang="en" sz="1800"/>
              <a:t>Operant Conditioning  </a:t>
            </a:r>
            <a:endParaRPr sz="18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1857</Words>
  <Application>Microsoft Macintosh PowerPoint</Application>
  <PresentationFormat>On-screen Show (16:9)</PresentationFormat>
  <Paragraphs>104</Paragraphs>
  <Slides>34</Slides>
  <Notes>32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Nunito</vt:lpstr>
      <vt:lpstr>Shift</vt:lpstr>
      <vt:lpstr>Behaviorism </vt:lpstr>
      <vt:lpstr>PowerPoint Presentation</vt:lpstr>
      <vt:lpstr>PowerPoint Presentation</vt:lpstr>
      <vt:lpstr>PowerPoint Presentation</vt:lpstr>
      <vt:lpstr>Behaviorism: Theoretical Principles</vt:lpstr>
      <vt:lpstr>John B. Watson </vt:lpstr>
      <vt:lpstr>PowerPoint Presentation</vt:lpstr>
      <vt:lpstr>PowerPoint Presentation</vt:lpstr>
      <vt:lpstr>How do we learn?</vt:lpstr>
      <vt:lpstr>Ivan Pavlov (1849-1936)</vt:lpstr>
      <vt:lpstr>Historical Context: Pavlov’s Dog study</vt:lpstr>
      <vt:lpstr>John B. Watson </vt:lpstr>
      <vt:lpstr>Little Albert experiment and context </vt:lpstr>
      <vt:lpstr>Little Albert: Video and Conclusion</vt:lpstr>
      <vt:lpstr>B.F. Skinner (1904-1990)</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What causes human behavior? Skinner, B.F. (1971). Beyond Freedom &amp; Dignity   </vt:lpstr>
      <vt:lpstr>PowerPoint Presentation</vt:lpstr>
      <vt:lpstr>PowerPoint Presentation</vt:lpstr>
      <vt:lpstr>PowerPoint Presentation</vt:lpstr>
      <vt:lpstr>PowerPoint Presentation</vt:lpstr>
      <vt:lpstr>PowerPoint Presentation</vt:lpstr>
      <vt:lpstr>PowerPoint Presentation</vt:lpstr>
      <vt:lpstr>What causes human behavior? Skinner, B.F. (1971). Beyond Freedom &amp; Dignity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Behaviorism </dc:title>
  <cp:lastModifiedBy>Michael </cp:lastModifiedBy>
  <cp:revision>18</cp:revision>
  <dcterms:modified xsi:type="dcterms:W3CDTF">2019-03-23T16:44:01Z</dcterms:modified>
</cp:coreProperties>
</file>