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65f05d4d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65f05d4d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65f05d4d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65f05d4d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65f05d4d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65f05d4d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565f05d4df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65f05d4df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565f05d4df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565f05d4d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565f05d4df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565f05d4df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565f05d4df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565f05d4d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565f05d4df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65f05d4df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0"/>
            <a:ext cx="8520600" cy="121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FOUR PARTS OF AN ARGUMENT</a:t>
            </a:r>
            <a:endParaRPr b="1" sz="3600"/>
          </a:p>
        </p:txBody>
      </p:sp>
      <p:sp>
        <p:nvSpPr>
          <p:cNvPr id="55" name="Google Shape;55;p13"/>
          <p:cNvSpPr txBox="1"/>
          <p:nvPr>
            <p:ph idx="1" type="subTitle"/>
          </p:nvPr>
        </p:nvSpPr>
        <p:spPr>
          <a:xfrm>
            <a:off x="311700" y="1217850"/>
            <a:ext cx="8520600" cy="366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b="1" lang="en" sz="2400"/>
              <a:t>CLAIM: main point that tells what you think</a:t>
            </a:r>
            <a:endParaRPr sz="2400"/>
          </a:p>
          <a:p>
            <a:pPr indent="0" lvl="0" marL="0" rtl="0" algn="l">
              <a:spcBef>
                <a:spcPts val="0"/>
              </a:spcBef>
              <a:spcAft>
                <a:spcPts val="0"/>
              </a:spcAft>
              <a:buNone/>
            </a:pPr>
            <a:r>
              <a:t/>
            </a:r>
            <a:endParaRPr sz="2400"/>
          </a:p>
          <a:p>
            <a:pPr indent="-381000" lvl="0" marL="457200" rtl="0" algn="l">
              <a:spcBef>
                <a:spcPts val="0"/>
              </a:spcBef>
              <a:spcAft>
                <a:spcPts val="0"/>
              </a:spcAft>
              <a:buSzPts val="2400"/>
              <a:buAutoNum type="arabicPeriod"/>
            </a:pPr>
            <a:r>
              <a:rPr b="1" lang="en" sz="2400"/>
              <a:t>COUNTERCLAIM (Optional): opposite opinion of your claim (either the first or last body paragraph)</a:t>
            </a:r>
            <a:endParaRPr b="1" sz="2400"/>
          </a:p>
          <a:p>
            <a:pPr indent="0" lvl="0" marL="0" rtl="0" algn="l">
              <a:spcBef>
                <a:spcPts val="0"/>
              </a:spcBef>
              <a:spcAft>
                <a:spcPts val="0"/>
              </a:spcAft>
              <a:buNone/>
            </a:pPr>
            <a:r>
              <a:t/>
            </a:r>
            <a:endParaRPr sz="2400"/>
          </a:p>
          <a:p>
            <a:pPr indent="-381000" lvl="0" marL="457200" rtl="0" algn="l">
              <a:spcBef>
                <a:spcPts val="0"/>
              </a:spcBef>
              <a:spcAft>
                <a:spcPts val="0"/>
              </a:spcAft>
              <a:buSzPts val="2400"/>
              <a:buAutoNum type="arabicPeriod"/>
            </a:pPr>
            <a:r>
              <a:rPr b="1" lang="en" sz="2400"/>
              <a:t>REASONS: explanations that tell why your claims are reasonable and can be proved</a:t>
            </a:r>
            <a:endParaRPr b="1" sz="2400"/>
          </a:p>
          <a:p>
            <a:pPr indent="0" lvl="0" marL="0" rtl="0" algn="l">
              <a:spcBef>
                <a:spcPts val="0"/>
              </a:spcBef>
              <a:spcAft>
                <a:spcPts val="0"/>
              </a:spcAft>
              <a:buNone/>
            </a:pPr>
            <a:r>
              <a:t/>
            </a:r>
            <a:endParaRPr sz="2400"/>
          </a:p>
          <a:p>
            <a:pPr indent="-381000" lvl="0" marL="457200" rtl="0" algn="l">
              <a:spcBef>
                <a:spcPts val="0"/>
              </a:spcBef>
              <a:spcAft>
                <a:spcPts val="0"/>
              </a:spcAft>
              <a:buSzPts val="2400"/>
              <a:buAutoNum type="arabicPeriod"/>
            </a:pPr>
            <a:r>
              <a:rPr b="1" lang="en" sz="2400"/>
              <a:t>EVIDENCE: proof from trustworthy sources that supports your reasons and claims</a:t>
            </a:r>
            <a:endParaRPr b="1" sz="2400"/>
          </a:p>
          <a:p>
            <a:pPr indent="0" lvl="0" marL="0" rtl="0" algn="l">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0" y="0"/>
            <a:ext cx="8520600" cy="896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Outline for an Five-Paragraph Essay</a:t>
            </a:r>
            <a:endParaRPr b="1" sz="3600"/>
          </a:p>
        </p:txBody>
      </p:sp>
      <p:sp>
        <p:nvSpPr>
          <p:cNvPr id="61" name="Google Shape;61;p14"/>
          <p:cNvSpPr txBox="1"/>
          <p:nvPr>
            <p:ph idx="1" type="subTitle"/>
          </p:nvPr>
        </p:nvSpPr>
        <p:spPr>
          <a:xfrm>
            <a:off x="311700" y="896700"/>
            <a:ext cx="8520600" cy="398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400"/>
              <a:t>Paragraph 1: Introduction</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Paragraph 2: Body Paragraph</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Paragraph 3: Body Paragraph</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Paragraph 4: Body Paragraph</a:t>
            </a:r>
            <a:endParaRPr b="1" sz="2400"/>
          </a:p>
          <a:p>
            <a:pPr indent="0" lvl="0" marL="0" rtl="0" algn="l">
              <a:spcBef>
                <a:spcPts val="0"/>
              </a:spcBef>
              <a:spcAft>
                <a:spcPts val="0"/>
              </a:spcAft>
              <a:buNone/>
            </a:pPr>
            <a:r>
              <a:t/>
            </a:r>
            <a:endParaRPr b="1" sz="2400"/>
          </a:p>
          <a:p>
            <a:pPr indent="0" lvl="0" marL="0" rtl="0" algn="l">
              <a:spcBef>
                <a:spcPts val="0"/>
              </a:spcBef>
              <a:spcAft>
                <a:spcPts val="0"/>
              </a:spcAft>
              <a:buClr>
                <a:schemeClr val="dk1"/>
              </a:buClr>
              <a:buSzPts val="1100"/>
              <a:buFont typeface="Arial"/>
              <a:buNone/>
            </a:pPr>
            <a:r>
              <a:rPr b="1" lang="en" sz="2400"/>
              <a:t>Paragraph 5: Conclusion</a:t>
            </a:r>
            <a:endParaRPr b="1" sz="2400"/>
          </a:p>
          <a:p>
            <a:pPr indent="0" lvl="0" marL="0" rtl="0" algn="l">
              <a:spcBef>
                <a:spcPts val="0"/>
              </a:spcBef>
              <a:spcAft>
                <a:spcPts val="0"/>
              </a:spcAft>
              <a:buNone/>
            </a:pPr>
            <a:r>
              <a:t/>
            </a:r>
            <a:endParaRPr b="1" sz="2400"/>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ctrTitle"/>
          </p:nvPr>
        </p:nvSpPr>
        <p:spPr>
          <a:xfrm>
            <a:off x="311700" y="0"/>
            <a:ext cx="8520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Paragraph 1: Introduction</a:t>
            </a:r>
            <a:endParaRPr b="1" sz="3600"/>
          </a:p>
        </p:txBody>
      </p:sp>
      <p:sp>
        <p:nvSpPr>
          <p:cNvPr id="67" name="Google Shape;67;p15"/>
          <p:cNvSpPr txBox="1"/>
          <p:nvPr>
            <p:ph idx="1" type="subTitle"/>
          </p:nvPr>
        </p:nvSpPr>
        <p:spPr>
          <a:xfrm>
            <a:off x="311700" y="707700"/>
            <a:ext cx="8520600" cy="443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The introductory paragraph should include the following elements: </a:t>
            </a:r>
            <a:endParaRPr b="1" sz="2400"/>
          </a:p>
          <a:p>
            <a:pPr indent="-381000" lvl="0" marL="457200" rtl="0" algn="l">
              <a:spcBef>
                <a:spcPts val="0"/>
              </a:spcBef>
              <a:spcAft>
                <a:spcPts val="0"/>
              </a:spcAft>
              <a:buSzPts val="2400"/>
              <a:buChar char="●"/>
            </a:pPr>
            <a:r>
              <a:rPr b="1" lang="en" sz="2400"/>
              <a:t>Background information/Hook:</a:t>
            </a:r>
            <a:r>
              <a:rPr lang="en" sz="2400"/>
              <a:t> Enough information necessary for your reader to understand your topic </a:t>
            </a:r>
            <a:endParaRPr sz="2400"/>
          </a:p>
          <a:p>
            <a:pPr indent="-381000" lvl="0" marL="457200" rtl="0" algn="l">
              <a:spcBef>
                <a:spcPts val="0"/>
              </a:spcBef>
              <a:spcAft>
                <a:spcPts val="0"/>
              </a:spcAft>
              <a:buSzPts val="2400"/>
              <a:buChar char="●"/>
            </a:pPr>
            <a:r>
              <a:rPr b="1" lang="en" sz="2400"/>
              <a:t>Thesis statement: </a:t>
            </a:r>
            <a:r>
              <a:rPr lang="en" sz="2400"/>
              <a:t>Indicates your paper’s topic, makes your paper’s purpose clear, and provides an overview of the </a:t>
            </a:r>
            <a:r>
              <a:rPr b="1" lang="en" sz="2400"/>
              <a:t>three main supporting points </a:t>
            </a:r>
            <a:r>
              <a:rPr lang="en" sz="2400"/>
              <a:t>that will unify the essay. The thesis statement is typically the last sentence. </a:t>
            </a:r>
            <a:endParaRPr sz="2400"/>
          </a:p>
          <a:p>
            <a:pPr indent="-381000" lvl="0" marL="457200" rtl="0" algn="l">
              <a:spcBef>
                <a:spcPts val="0"/>
              </a:spcBef>
              <a:spcAft>
                <a:spcPts val="0"/>
              </a:spcAft>
              <a:buSzPts val="2400"/>
              <a:buChar char="●"/>
            </a:pPr>
            <a:r>
              <a:rPr b="1" lang="en" sz="2400"/>
              <a:t>If you are writing in response to a text, the introduction should include the title, author, and genre of that piece.</a:t>
            </a:r>
            <a:endParaRPr b="1" sz="2400"/>
          </a:p>
          <a:p>
            <a:pPr indent="0" lvl="0" marL="0" rtl="0" algn="l">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ctrTitle"/>
          </p:nvPr>
        </p:nvSpPr>
        <p:spPr>
          <a:xfrm>
            <a:off x="311700" y="0"/>
            <a:ext cx="8520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Paragraph 2: Body Paragraph</a:t>
            </a:r>
            <a:endParaRPr b="1" sz="3600"/>
          </a:p>
        </p:txBody>
      </p:sp>
      <p:sp>
        <p:nvSpPr>
          <p:cNvPr id="73" name="Google Shape;73;p16"/>
          <p:cNvSpPr txBox="1"/>
          <p:nvPr>
            <p:ph idx="1" type="subTitle"/>
          </p:nvPr>
        </p:nvSpPr>
        <p:spPr>
          <a:xfrm>
            <a:off x="311700" y="707700"/>
            <a:ext cx="8520600" cy="44358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Begins with a</a:t>
            </a:r>
            <a:r>
              <a:rPr b="1" lang="en" sz="2400"/>
              <a:t> topic sentence</a:t>
            </a:r>
            <a:r>
              <a:rPr lang="en" sz="2400"/>
              <a:t> that identifies </a:t>
            </a:r>
            <a:r>
              <a:rPr b="1" lang="en" sz="2400"/>
              <a:t>one main idea </a:t>
            </a:r>
            <a:r>
              <a:rPr lang="en" sz="2400"/>
              <a:t>that will be discussed as support or proof for the thesis statement </a:t>
            </a:r>
            <a:endParaRPr sz="2400"/>
          </a:p>
          <a:p>
            <a:pPr indent="-381000" lvl="0" marL="457200" rtl="0" algn="l">
              <a:spcBef>
                <a:spcPts val="0"/>
              </a:spcBef>
              <a:spcAft>
                <a:spcPts val="0"/>
              </a:spcAft>
              <a:buSzPts val="2400"/>
              <a:buChar char="●"/>
            </a:pPr>
            <a:r>
              <a:rPr b="1" lang="en" sz="2400"/>
              <a:t>Supporting sentences </a:t>
            </a:r>
            <a:r>
              <a:rPr lang="en" sz="2400"/>
              <a:t>use specific details, demonstrated through closely related examples or evidence, to expand and explain the main idea. Generally, a well-developed paragraph has at least five to eight sentences. </a:t>
            </a:r>
            <a:endParaRPr sz="2400"/>
          </a:p>
          <a:p>
            <a:pPr indent="-381000" lvl="0" marL="457200" rtl="0" algn="l">
              <a:spcBef>
                <a:spcPts val="0"/>
              </a:spcBef>
              <a:spcAft>
                <a:spcPts val="0"/>
              </a:spcAft>
              <a:buSzPts val="2400"/>
              <a:buChar char="●"/>
            </a:pPr>
            <a:r>
              <a:rPr b="1" lang="en" sz="2400"/>
              <a:t>Paragraph unity</a:t>
            </a:r>
            <a:r>
              <a:rPr lang="en" sz="2400"/>
              <a:t> means that all ideas in a paragraph are closely related to its topic sentence and further develop that topic sentence. That is, all sentences in a single paragraph must be unified around a central point or idea.</a:t>
            </a:r>
            <a:endParaRPr sz="2400"/>
          </a:p>
          <a:p>
            <a:pPr indent="0" lvl="0" marL="0" rtl="0" algn="l">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ctrTitle"/>
          </p:nvPr>
        </p:nvSpPr>
        <p:spPr>
          <a:xfrm>
            <a:off x="311700" y="0"/>
            <a:ext cx="8520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Paragraph 3: Body Paragraph</a:t>
            </a:r>
            <a:endParaRPr b="1" sz="3600"/>
          </a:p>
        </p:txBody>
      </p:sp>
      <p:sp>
        <p:nvSpPr>
          <p:cNvPr id="79" name="Google Shape;79;p17"/>
          <p:cNvSpPr txBox="1"/>
          <p:nvPr>
            <p:ph idx="1" type="subTitle"/>
          </p:nvPr>
        </p:nvSpPr>
        <p:spPr>
          <a:xfrm>
            <a:off x="311700" y="943625"/>
            <a:ext cx="8520600" cy="3869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This paragraph, and any subsequent body paragraph, should begin with a topic sentence that signals the reader that a </a:t>
            </a:r>
            <a:r>
              <a:rPr b="1" lang="en" sz="2400"/>
              <a:t>new idea </a:t>
            </a:r>
            <a:r>
              <a:rPr lang="en" sz="2400"/>
              <a:t>or point is being introduced.</a:t>
            </a:r>
            <a:endParaRPr sz="2400"/>
          </a:p>
          <a:p>
            <a:pPr indent="-381000" lvl="0" marL="457200" rtl="0" algn="l">
              <a:spcBef>
                <a:spcPts val="0"/>
              </a:spcBef>
              <a:spcAft>
                <a:spcPts val="0"/>
              </a:spcAft>
              <a:buSzPts val="2400"/>
              <a:buChar char="●"/>
            </a:pPr>
            <a:r>
              <a:rPr lang="en" sz="2400"/>
              <a:t>As you organize your essay, keep in mind its coherence. Coherence refers to connections among paragraphs and ideas—the logical sequence of your thoughts.</a:t>
            </a:r>
            <a:endParaRPr sz="2400"/>
          </a:p>
          <a:p>
            <a:pPr indent="-381000" lvl="0" marL="457200" rtl="0" algn="l">
              <a:spcBef>
                <a:spcPts val="0"/>
              </a:spcBef>
              <a:spcAft>
                <a:spcPts val="0"/>
              </a:spcAft>
              <a:buSzPts val="2400"/>
              <a:buChar char="●"/>
            </a:pPr>
            <a:r>
              <a:rPr lang="en" sz="2400"/>
              <a:t> Use </a:t>
            </a:r>
            <a:r>
              <a:rPr b="1" lang="en" sz="2400"/>
              <a:t>transition words or phrases</a:t>
            </a:r>
            <a:r>
              <a:rPr lang="en" sz="2400"/>
              <a:t> at the outset of your body paragraphs and to move from one idea to another </a:t>
            </a:r>
            <a:r>
              <a:rPr i="1" lang="en" sz="2400"/>
              <a:t>within </a:t>
            </a:r>
            <a:r>
              <a:rPr lang="en" sz="2400"/>
              <a:t>your paragraphs.</a:t>
            </a:r>
            <a:endParaRPr sz="2400"/>
          </a:p>
          <a:p>
            <a:pPr indent="0" lvl="0" marL="457200" rtl="0" algn="l">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ctrTitle"/>
          </p:nvPr>
        </p:nvSpPr>
        <p:spPr>
          <a:xfrm>
            <a:off x="311700" y="0"/>
            <a:ext cx="8520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Paragraph 4: Body Paragraph</a:t>
            </a:r>
            <a:endParaRPr b="1" sz="3600"/>
          </a:p>
        </p:txBody>
      </p:sp>
      <p:sp>
        <p:nvSpPr>
          <p:cNvPr id="85" name="Google Shape;85;p18"/>
          <p:cNvSpPr txBox="1"/>
          <p:nvPr>
            <p:ph idx="1" type="subTitle"/>
          </p:nvPr>
        </p:nvSpPr>
        <p:spPr>
          <a:xfrm>
            <a:off x="311700" y="943625"/>
            <a:ext cx="8520600" cy="3869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This paragraph begins with the </a:t>
            </a:r>
            <a:r>
              <a:rPr b="1" lang="en" sz="2400"/>
              <a:t>final topic sentence</a:t>
            </a:r>
            <a:r>
              <a:rPr lang="en" sz="2400"/>
              <a:t> that relates back to the remaining point mentioned in the thesis statement. Each paragraph should contain a new main idea. </a:t>
            </a:r>
            <a:endParaRPr sz="2400"/>
          </a:p>
          <a:p>
            <a:pPr indent="-381000" lvl="0" marL="457200" rtl="0" algn="l">
              <a:spcBef>
                <a:spcPts val="0"/>
              </a:spcBef>
              <a:spcAft>
                <a:spcPts val="0"/>
              </a:spcAft>
              <a:buSzPts val="2400"/>
              <a:buChar char="●"/>
            </a:pPr>
            <a:r>
              <a:rPr lang="en" sz="2400"/>
              <a:t>Again, flesh out this main idea with specific examples, details, and relevant support. </a:t>
            </a:r>
            <a:endParaRPr sz="2400"/>
          </a:p>
          <a:p>
            <a:pPr indent="-381000" lvl="0" marL="457200" rtl="0" algn="l">
              <a:spcBef>
                <a:spcPts val="0"/>
              </a:spcBef>
              <a:spcAft>
                <a:spcPts val="0"/>
              </a:spcAft>
              <a:buSzPts val="2400"/>
              <a:buChar char="●"/>
            </a:pPr>
            <a:r>
              <a:rPr lang="en" sz="2400"/>
              <a:t>Be sure to maintain paragraph unity. That is, each sentence must relate to your topic sentence.</a:t>
            </a:r>
            <a:endParaRPr sz="2400"/>
          </a:p>
          <a:p>
            <a:pPr indent="0" lvl="0" marL="457200" rtl="0" algn="l">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ctrTitle"/>
          </p:nvPr>
        </p:nvSpPr>
        <p:spPr>
          <a:xfrm>
            <a:off x="311700" y="0"/>
            <a:ext cx="8520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Paragraph 5: Conclusion</a:t>
            </a:r>
            <a:endParaRPr b="1" sz="3600"/>
          </a:p>
        </p:txBody>
      </p:sp>
      <p:sp>
        <p:nvSpPr>
          <p:cNvPr id="91" name="Google Shape;91;p19"/>
          <p:cNvSpPr txBox="1"/>
          <p:nvPr>
            <p:ph idx="1" type="subTitle"/>
          </p:nvPr>
        </p:nvSpPr>
        <p:spPr>
          <a:xfrm>
            <a:off x="311700" y="707700"/>
            <a:ext cx="8520600" cy="44358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The conclusion revisits your overall purpose for writing and often invites your reader to consider the implications of why your ideas are significant. </a:t>
            </a:r>
            <a:endParaRPr sz="2400"/>
          </a:p>
          <a:p>
            <a:pPr indent="-381000" lvl="0" marL="457200" rtl="0" algn="l">
              <a:spcBef>
                <a:spcPts val="0"/>
              </a:spcBef>
              <a:spcAft>
                <a:spcPts val="0"/>
              </a:spcAft>
              <a:buSzPts val="2400"/>
              <a:buChar char="●"/>
            </a:pPr>
            <a:r>
              <a:rPr lang="en" sz="2400"/>
              <a:t>The conclusion may restate the thesis, summarize the paper’s major points, or leave the reader with a final thought to ponder. Several other methods for writing conclusions are included on a separate Tutoring Center handout. If you choose to restate the thesis or summarize the essay’s main ideas, do not repeat the same wording from the introduction or body paragraphs. Remember not to introduce new, unrelated ideas in the conclusion.</a:t>
            </a:r>
            <a:endParaRPr sz="2400"/>
          </a:p>
          <a:p>
            <a:pPr indent="0" lvl="0" marL="0" rtl="0" algn="l">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ctrTitle"/>
          </p:nvPr>
        </p:nvSpPr>
        <p:spPr>
          <a:xfrm>
            <a:off x="311700" y="0"/>
            <a:ext cx="8520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REMINDERS</a:t>
            </a:r>
            <a:endParaRPr b="1" sz="3600"/>
          </a:p>
        </p:txBody>
      </p:sp>
      <p:sp>
        <p:nvSpPr>
          <p:cNvPr id="97" name="Google Shape;97;p20"/>
          <p:cNvSpPr txBox="1"/>
          <p:nvPr>
            <p:ph idx="1" type="subTitle"/>
          </p:nvPr>
        </p:nvSpPr>
        <p:spPr>
          <a:xfrm>
            <a:off x="311700" y="707700"/>
            <a:ext cx="8520600" cy="44358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Think of the </a:t>
            </a:r>
            <a:r>
              <a:rPr b="1" lang="en" sz="2400"/>
              <a:t>introduction and conclusion </a:t>
            </a:r>
            <a:r>
              <a:rPr lang="en" sz="2400"/>
              <a:t>as </a:t>
            </a:r>
            <a:r>
              <a:rPr b="1" lang="en" sz="2400"/>
              <a:t>“bookends” </a:t>
            </a:r>
            <a:r>
              <a:rPr lang="en" sz="2400"/>
              <a:t>that serve to hold the essay tightly together. The introduction will bring the reader into  your topic and the angle you decide to focus on, while the conclusion will bring together your ideas  for a unified essay.</a:t>
            </a:r>
            <a:endParaRPr sz="2400"/>
          </a:p>
          <a:p>
            <a:pPr indent="-381000" lvl="0" marL="457200" rtl="0" algn="l">
              <a:spcBef>
                <a:spcPts val="0"/>
              </a:spcBef>
              <a:spcAft>
                <a:spcPts val="0"/>
              </a:spcAft>
              <a:buSzPts val="2400"/>
              <a:buChar char="●"/>
            </a:pPr>
            <a:r>
              <a:rPr lang="en" sz="2400"/>
              <a:t>Have you transitioned logically from the main idea in the previous paragraph to this one? </a:t>
            </a:r>
            <a:endParaRPr sz="2400"/>
          </a:p>
          <a:p>
            <a:pPr indent="-381000" lvl="0" marL="457200" rtl="0" algn="l">
              <a:spcBef>
                <a:spcPts val="0"/>
              </a:spcBef>
              <a:spcAft>
                <a:spcPts val="0"/>
              </a:spcAft>
              <a:buSzPts val="2400"/>
              <a:buChar char="●"/>
            </a:pPr>
            <a:r>
              <a:rPr lang="en" sz="2400"/>
              <a:t>Are you making clear connections among the paragraphs and ideas?  </a:t>
            </a:r>
            <a:endParaRPr sz="2400"/>
          </a:p>
          <a:p>
            <a:pPr indent="-381000" lvl="0" marL="457200" rtl="0" algn="l">
              <a:spcBef>
                <a:spcPts val="0"/>
              </a:spcBef>
              <a:spcAft>
                <a:spcPts val="0"/>
              </a:spcAft>
              <a:buSzPts val="2400"/>
              <a:buChar char="●"/>
            </a:pPr>
            <a:r>
              <a:rPr lang="en" sz="2400"/>
              <a:t>Be sure to think about coherence during the revision stage of the writing process.</a:t>
            </a:r>
            <a:endParaRPr sz="2400"/>
          </a:p>
          <a:p>
            <a:pPr indent="0" lvl="0" marL="457200" rtl="0" algn="l">
              <a:spcBef>
                <a:spcPts val="0"/>
              </a:spcBef>
              <a:spcAft>
                <a:spcPts val="0"/>
              </a:spcAft>
              <a:buNone/>
            </a:pPr>
            <a:r>
              <a:t/>
            </a:r>
            <a:endParaRPr sz="2400"/>
          </a:p>
          <a:p>
            <a:pPr indent="0" lvl="0" marL="0" rtl="0" algn="l">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1"/>
          <p:cNvSpPr txBox="1"/>
          <p:nvPr>
            <p:ph type="ctrTitle"/>
          </p:nvPr>
        </p:nvSpPr>
        <p:spPr>
          <a:xfrm>
            <a:off x="311700" y="0"/>
            <a:ext cx="8520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t>CHECK YOUR WORK</a:t>
            </a:r>
            <a:endParaRPr b="1" sz="3600"/>
          </a:p>
        </p:txBody>
      </p:sp>
      <p:sp>
        <p:nvSpPr>
          <p:cNvPr id="103" name="Google Shape;103;p21"/>
          <p:cNvSpPr txBox="1"/>
          <p:nvPr>
            <p:ph idx="1" type="subTitle"/>
          </p:nvPr>
        </p:nvSpPr>
        <p:spPr>
          <a:xfrm>
            <a:off x="311700" y="707700"/>
            <a:ext cx="8520600" cy="44358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Create a </a:t>
            </a:r>
            <a:r>
              <a:rPr b="1" lang="en" sz="2400"/>
              <a:t>reverse outline</a:t>
            </a:r>
            <a:r>
              <a:rPr lang="en" sz="2400"/>
              <a:t> . Number each paragraph. by the last sentence of your introduction, and the first sentence of each of your body paragraphs. The result should be:</a:t>
            </a:r>
            <a:endParaRPr sz="2400"/>
          </a:p>
          <a:p>
            <a:pPr indent="-381000" lvl="0" marL="1828800" rtl="0" algn="l">
              <a:spcBef>
                <a:spcPts val="0"/>
              </a:spcBef>
              <a:spcAft>
                <a:spcPts val="0"/>
              </a:spcAft>
              <a:buSzPts val="2400"/>
              <a:buAutoNum type="arabicPeriod"/>
            </a:pPr>
            <a:r>
              <a:rPr lang="en" sz="2400"/>
              <a:t>Thesis</a:t>
            </a:r>
            <a:endParaRPr sz="2400"/>
          </a:p>
          <a:p>
            <a:pPr indent="-381000" lvl="0" marL="1828800" rtl="0" algn="l">
              <a:spcBef>
                <a:spcPts val="0"/>
              </a:spcBef>
              <a:spcAft>
                <a:spcPts val="0"/>
              </a:spcAft>
              <a:buSzPts val="2400"/>
              <a:buAutoNum type="arabicPeriod"/>
            </a:pPr>
            <a:r>
              <a:rPr lang="en" sz="2400"/>
              <a:t>Claim #1</a:t>
            </a:r>
            <a:endParaRPr sz="2400"/>
          </a:p>
          <a:p>
            <a:pPr indent="-381000" lvl="0" marL="1828800" rtl="0" algn="l">
              <a:spcBef>
                <a:spcPts val="0"/>
              </a:spcBef>
              <a:spcAft>
                <a:spcPts val="0"/>
              </a:spcAft>
              <a:buSzPts val="2400"/>
              <a:buAutoNum type="arabicPeriod"/>
            </a:pPr>
            <a:r>
              <a:rPr lang="en" sz="2400"/>
              <a:t>Claim #2</a:t>
            </a:r>
            <a:endParaRPr sz="2400"/>
          </a:p>
          <a:p>
            <a:pPr indent="-381000" lvl="0" marL="1828800" rtl="0" algn="l">
              <a:spcBef>
                <a:spcPts val="0"/>
              </a:spcBef>
              <a:spcAft>
                <a:spcPts val="0"/>
              </a:spcAft>
              <a:buSzPts val="2400"/>
              <a:buAutoNum type="arabicPeriod"/>
            </a:pPr>
            <a:r>
              <a:rPr lang="en" sz="2400"/>
              <a:t>Claim #3</a:t>
            </a:r>
            <a:endParaRPr sz="2400"/>
          </a:p>
          <a:p>
            <a:pPr indent="-381000" lvl="0" marL="1828800" rtl="0" algn="l">
              <a:spcBef>
                <a:spcPts val="0"/>
              </a:spcBef>
              <a:spcAft>
                <a:spcPts val="0"/>
              </a:spcAft>
              <a:buSzPts val="2400"/>
              <a:buAutoNum type="arabicPeriod"/>
            </a:pPr>
            <a:r>
              <a:rPr lang="en" sz="2400"/>
              <a:t>Conclusion</a:t>
            </a:r>
            <a:endParaRPr sz="2400"/>
          </a:p>
          <a:p>
            <a:pPr indent="0" lvl="0" marL="457200" rtl="0" algn="l">
              <a:spcBef>
                <a:spcPts val="0"/>
              </a:spcBef>
              <a:spcAft>
                <a:spcPts val="0"/>
              </a:spcAft>
              <a:buNone/>
            </a:pPr>
            <a:r>
              <a:t/>
            </a:r>
            <a:endParaRPr sz="2400"/>
          </a:p>
          <a:p>
            <a:pPr indent="0" lvl="0" marL="0" rtl="0" algn="l">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